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47"/>
  </p:notesMasterIdLst>
  <p:sldIdLst>
    <p:sldId id="256" r:id="rId2"/>
    <p:sldId id="257" r:id="rId3"/>
    <p:sldId id="258" r:id="rId4"/>
    <p:sldId id="263" r:id="rId5"/>
    <p:sldId id="265" r:id="rId6"/>
    <p:sldId id="264" r:id="rId7"/>
    <p:sldId id="266" r:id="rId8"/>
    <p:sldId id="267" r:id="rId9"/>
    <p:sldId id="268" r:id="rId10"/>
    <p:sldId id="270" r:id="rId11"/>
    <p:sldId id="271" r:id="rId12"/>
    <p:sldId id="272" r:id="rId13"/>
    <p:sldId id="269" r:id="rId14"/>
    <p:sldId id="274" r:id="rId15"/>
    <p:sldId id="273" r:id="rId16"/>
    <p:sldId id="275" r:id="rId17"/>
    <p:sldId id="276" r:id="rId18"/>
    <p:sldId id="277" r:id="rId19"/>
    <p:sldId id="280" r:id="rId20"/>
    <p:sldId id="282" r:id="rId21"/>
    <p:sldId id="281" r:id="rId22"/>
    <p:sldId id="283" r:id="rId23"/>
    <p:sldId id="284" r:id="rId24"/>
    <p:sldId id="285" r:id="rId25"/>
    <p:sldId id="286" r:id="rId26"/>
    <p:sldId id="288" r:id="rId27"/>
    <p:sldId id="289" r:id="rId28"/>
    <p:sldId id="290" r:id="rId29"/>
    <p:sldId id="291" r:id="rId30"/>
    <p:sldId id="292" r:id="rId31"/>
    <p:sldId id="293" r:id="rId32"/>
    <p:sldId id="294" r:id="rId33"/>
    <p:sldId id="296" r:id="rId34"/>
    <p:sldId id="297" r:id="rId35"/>
    <p:sldId id="298" r:id="rId36"/>
    <p:sldId id="299" r:id="rId37"/>
    <p:sldId id="300" r:id="rId38"/>
    <p:sldId id="301" r:id="rId39"/>
    <p:sldId id="302" r:id="rId40"/>
    <p:sldId id="304" r:id="rId41"/>
    <p:sldId id="305" r:id="rId42"/>
    <p:sldId id="307" r:id="rId43"/>
    <p:sldId id="308" r:id="rId44"/>
    <p:sldId id="306" r:id="rId45"/>
    <p:sldId id="303" r:id="rId4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DD3DFA0A-AFA1-4A07-958C-D7FF0A8767E0}">
          <p14:sldIdLst>
            <p14:sldId id="256"/>
            <p14:sldId id="257"/>
            <p14:sldId id="258"/>
          </p14:sldIdLst>
        </p14:section>
        <p14:section name="WCF Arquitectura" id="{C8576187-2C99-4535-A6F8-364AB101ADDB}">
          <p14:sldIdLst>
            <p14:sldId id="263"/>
            <p14:sldId id="265"/>
            <p14:sldId id="264"/>
            <p14:sldId id="266"/>
            <p14:sldId id="267"/>
            <p14:sldId id="268"/>
            <p14:sldId id="270"/>
            <p14:sldId id="271"/>
            <p14:sldId id="272"/>
            <p14:sldId id="269"/>
          </p14:sldIdLst>
        </p14:section>
        <p14:section name="Contrato de Datos" id="{6DE2E56C-0D7B-473B-AFA5-7511ACF4D995}">
          <p14:sldIdLst>
            <p14:sldId id="274"/>
            <p14:sldId id="273"/>
            <p14:sldId id="275"/>
            <p14:sldId id="276"/>
            <p14:sldId id="277"/>
            <p14:sldId id="280"/>
            <p14:sldId id="282"/>
            <p14:sldId id="281"/>
            <p14:sldId id="283"/>
            <p14:sldId id="284"/>
            <p14:sldId id="285"/>
            <p14:sldId id="286"/>
          </p14:sldIdLst>
        </p14:section>
        <p14:section name="Contratos de servicio" id="{5BE8E246-7833-4A5A-869A-68FD8085AE26}">
          <p14:sldIdLst>
            <p14:sldId id="288"/>
            <p14:sldId id="289"/>
            <p14:sldId id="290"/>
            <p14:sldId id="291"/>
            <p14:sldId id="292"/>
            <p14:sldId id="293"/>
            <p14:sldId id="294"/>
            <p14:sldId id="296"/>
            <p14:sldId id="297"/>
            <p14:sldId id="298"/>
            <p14:sldId id="299"/>
            <p14:sldId id="300"/>
            <p14:sldId id="301"/>
            <p14:sldId id="302"/>
            <p14:sldId id="304"/>
            <p14:sldId id="305"/>
            <p14:sldId id="307"/>
            <p14:sldId id="308"/>
            <p14:sldId id="306"/>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2960" autoAdjust="0"/>
  </p:normalViewPr>
  <p:slideViewPr>
    <p:cSldViewPr snapToGrid="0">
      <p:cViewPr varScale="1">
        <p:scale>
          <a:sx n="64" d="100"/>
          <a:sy n="64" d="100"/>
        </p:scale>
        <p:origin x="780"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0A8B5-738B-4F91-AEE8-4CECB76619C0}" type="datetimeFigureOut">
              <a:rPr lang="es-CO" smtClean="0"/>
              <a:t>6/06/2018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B9EC9-5510-408D-8820-096EB829DDB0}" type="slidenum">
              <a:rPr lang="es-CO" smtClean="0"/>
              <a:t>‹Nº›</a:t>
            </a:fld>
            <a:endParaRPr lang="es-CO"/>
          </a:p>
        </p:txBody>
      </p:sp>
    </p:spTree>
    <p:extLst>
      <p:ext uri="{BB962C8B-B14F-4D97-AF65-F5344CB8AC3E}">
        <p14:creationId xmlns:p14="http://schemas.microsoft.com/office/powerpoint/2010/main" val="164006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221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19</a:t>
            </a:fld>
            <a:endParaRPr lang="es-CO"/>
          </a:p>
        </p:txBody>
      </p:sp>
    </p:spTree>
    <p:extLst>
      <p:ext uri="{BB962C8B-B14F-4D97-AF65-F5344CB8AC3E}">
        <p14:creationId xmlns:p14="http://schemas.microsoft.com/office/powerpoint/2010/main" val="54306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20</a:t>
            </a:fld>
            <a:endParaRPr lang="es-CO"/>
          </a:p>
        </p:txBody>
      </p:sp>
    </p:spTree>
    <p:extLst>
      <p:ext uri="{BB962C8B-B14F-4D97-AF65-F5344CB8AC3E}">
        <p14:creationId xmlns:p14="http://schemas.microsoft.com/office/powerpoint/2010/main" val="323964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21</a:t>
            </a:fld>
            <a:endParaRPr lang="es-CO"/>
          </a:p>
        </p:txBody>
      </p:sp>
    </p:spTree>
    <p:extLst>
      <p:ext uri="{BB962C8B-B14F-4D97-AF65-F5344CB8AC3E}">
        <p14:creationId xmlns:p14="http://schemas.microsoft.com/office/powerpoint/2010/main" val="2686421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22</a:t>
            </a:fld>
            <a:endParaRPr lang="es-CO"/>
          </a:p>
        </p:txBody>
      </p:sp>
    </p:spTree>
    <p:extLst>
      <p:ext uri="{BB962C8B-B14F-4D97-AF65-F5344CB8AC3E}">
        <p14:creationId xmlns:p14="http://schemas.microsoft.com/office/powerpoint/2010/main" val="4187629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23</a:t>
            </a:fld>
            <a:endParaRPr lang="es-CO"/>
          </a:p>
        </p:txBody>
      </p:sp>
    </p:spTree>
    <p:extLst>
      <p:ext uri="{BB962C8B-B14F-4D97-AF65-F5344CB8AC3E}">
        <p14:creationId xmlns:p14="http://schemas.microsoft.com/office/powerpoint/2010/main" val="536261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24</a:t>
            </a:fld>
            <a:endParaRPr lang="es-CO"/>
          </a:p>
        </p:txBody>
      </p:sp>
    </p:spTree>
    <p:extLst>
      <p:ext uri="{BB962C8B-B14F-4D97-AF65-F5344CB8AC3E}">
        <p14:creationId xmlns:p14="http://schemas.microsoft.com/office/powerpoint/2010/main" val="1403432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25</a:t>
            </a:fld>
            <a:endParaRPr lang="es-CO"/>
          </a:p>
        </p:txBody>
      </p:sp>
    </p:spTree>
    <p:extLst>
      <p:ext uri="{BB962C8B-B14F-4D97-AF65-F5344CB8AC3E}">
        <p14:creationId xmlns:p14="http://schemas.microsoft.com/office/powerpoint/2010/main" val="2481506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899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27</a:t>
            </a:fld>
            <a:endParaRPr lang="es-CO"/>
          </a:p>
        </p:txBody>
      </p:sp>
    </p:spTree>
    <p:extLst>
      <p:ext uri="{BB962C8B-B14F-4D97-AF65-F5344CB8AC3E}">
        <p14:creationId xmlns:p14="http://schemas.microsoft.com/office/powerpoint/2010/main" val="2933927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28</a:t>
            </a:fld>
            <a:endParaRPr lang="es-CO"/>
          </a:p>
        </p:txBody>
      </p:sp>
    </p:spTree>
    <p:extLst>
      <p:ext uri="{BB962C8B-B14F-4D97-AF65-F5344CB8AC3E}">
        <p14:creationId xmlns:p14="http://schemas.microsoft.com/office/powerpoint/2010/main" val="493587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Segoe UI Light" panose="020B0502040204020203" pitchFamily="34" charset="0"/>
                <a:cs typeface="Segoe UI Light" panose="020B0502040204020203" pitchFamily="34" charset="0"/>
              </a:rPr>
              <a:t>El contrato de datos describe cada parámetro que constituye cada mensaje que un servicio puede crear o utilizar.</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Los documentos de Lenguaje de definición de esquemas XML (XSD) definen los parámetros de mensaje, permitiendo a cualquier sistema que entienda XML procesar los documentos.</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El contrato del mensaje define partes específicas del mensaje utilizando los protocolos SOAP y permite el control más fino sobre las partes del mensaje, cuando la interoperabilidad exige tal precisión.</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El contrato de servicios especifica las firmas de método actuales del servicio y se distribuye como una interfaz en uno de los lenguajes de programación compatibles, como Visual Basic o Visual C#.</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Las directivas y enlaces estipulan las condiciones exigidas para comunicarse con un servicio.</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Por ejemplo, el enlace debe especificar (como mínimo) el transporte utilizado (por ejemplo, HTTP o TCP) y una codificación.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a:t>
            </a:fld>
            <a:endParaRPr lang="es-CO"/>
          </a:p>
        </p:txBody>
      </p:sp>
    </p:spTree>
    <p:extLst>
      <p:ext uri="{BB962C8B-B14F-4D97-AF65-F5344CB8AC3E}">
        <p14:creationId xmlns:p14="http://schemas.microsoft.com/office/powerpoint/2010/main" val="1422853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29</a:t>
            </a:fld>
            <a:endParaRPr lang="es-CO"/>
          </a:p>
        </p:txBody>
      </p:sp>
    </p:spTree>
    <p:extLst>
      <p:ext uri="{BB962C8B-B14F-4D97-AF65-F5344CB8AC3E}">
        <p14:creationId xmlns:p14="http://schemas.microsoft.com/office/powerpoint/2010/main" val="4106433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30</a:t>
            </a:fld>
            <a:endParaRPr lang="es-CO"/>
          </a:p>
        </p:txBody>
      </p:sp>
    </p:spTree>
    <p:extLst>
      <p:ext uri="{BB962C8B-B14F-4D97-AF65-F5344CB8AC3E}">
        <p14:creationId xmlns:p14="http://schemas.microsoft.com/office/powerpoint/2010/main" val="1294463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31</a:t>
            </a:fld>
            <a:endParaRPr lang="es-CO"/>
          </a:p>
        </p:txBody>
      </p:sp>
    </p:spTree>
    <p:extLst>
      <p:ext uri="{BB962C8B-B14F-4D97-AF65-F5344CB8AC3E}">
        <p14:creationId xmlns:p14="http://schemas.microsoft.com/office/powerpoint/2010/main" val="3311323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32</a:t>
            </a:fld>
            <a:endParaRPr lang="es-CO"/>
          </a:p>
        </p:txBody>
      </p:sp>
    </p:spTree>
    <p:extLst>
      <p:ext uri="{BB962C8B-B14F-4D97-AF65-F5344CB8AC3E}">
        <p14:creationId xmlns:p14="http://schemas.microsoft.com/office/powerpoint/2010/main" val="2199523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puede desacelerar rendimiento del cliente y la receptividad si la operación tarda mucho tiempo en realizarse, pero hay ventajas para las operaciones de solicitud/respuesta incluso cuando devuelven </a:t>
            </a:r>
            <a:r>
              <a:rPr lang="es-ES" sz="1200" b="0" i="0" kern="1200" dirty="0" err="1">
                <a:solidFill>
                  <a:schemeClr val="tx1"/>
                </a:solidFill>
                <a:effectLst/>
                <a:latin typeface="+mn-lt"/>
                <a:ea typeface="+mn-ea"/>
                <a:cs typeface="+mn-cs"/>
              </a:rPr>
              <a:t>void</a:t>
            </a:r>
            <a:r>
              <a:rPr lang="es-ES" sz="1200" b="0" i="0" kern="1200" dirty="0">
                <a:solidFill>
                  <a:schemeClr val="tx1"/>
                </a:solidFill>
                <a:effectLst/>
                <a:latin typeface="+mn-lt"/>
                <a:ea typeface="+mn-ea"/>
                <a:cs typeface="+mn-cs"/>
              </a:rPr>
              <a:t>. La más obvia es que los errores SOAP pueden devolverse en el mensaje de respuesta, lo que indica que se ha producido alguna condición de error relacionada con el servicio, bien en la comunicación bien en el procesamiento.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33</a:t>
            </a:fld>
            <a:endParaRPr lang="es-CO"/>
          </a:p>
        </p:txBody>
      </p:sp>
    </p:spTree>
    <p:extLst>
      <p:ext uri="{BB962C8B-B14F-4D97-AF65-F5344CB8AC3E}">
        <p14:creationId xmlns:p14="http://schemas.microsoft.com/office/powerpoint/2010/main" val="4146337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34</a:t>
            </a:fld>
            <a:endParaRPr lang="es-CO"/>
          </a:p>
        </p:txBody>
      </p:sp>
    </p:spTree>
    <p:extLst>
      <p:ext uri="{BB962C8B-B14F-4D97-AF65-F5344CB8AC3E}">
        <p14:creationId xmlns:p14="http://schemas.microsoft.com/office/powerpoint/2010/main" val="2036433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35</a:t>
            </a:fld>
            <a:endParaRPr lang="es-CO"/>
          </a:p>
        </p:txBody>
      </p:sp>
    </p:spTree>
    <p:extLst>
      <p:ext uri="{BB962C8B-B14F-4D97-AF65-F5344CB8AC3E}">
        <p14:creationId xmlns:p14="http://schemas.microsoft.com/office/powerpoint/2010/main" val="2493112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36</a:t>
            </a:fld>
            <a:endParaRPr lang="es-CO"/>
          </a:p>
        </p:txBody>
      </p:sp>
    </p:spTree>
    <p:extLst>
      <p:ext uri="{BB962C8B-B14F-4D97-AF65-F5344CB8AC3E}">
        <p14:creationId xmlns:p14="http://schemas.microsoft.com/office/powerpoint/2010/main" val="2425645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37</a:t>
            </a:fld>
            <a:endParaRPr lang="es-CO"/>
          </a:p>
        </p:txBody>
      </p:sp>
    </p:spTree>
    <p:extLst>
      <p:ext uri="{BB962C8B-B14F-4D97-AF65-F5344CB8AC3E}">
        <p14:creationId xmlns:p14="http://schemas.microsoft.com/office/powerpoint/2010/main" val="2858347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38</a:t>
            </a:fld>
            <a:endParaRPr lang="es-CO"/>
          </a:p>
        </p:txBody>
      </p:sp>
    </p:spTree>
    <p:extLst>
      <p:ext uri="{BB962C8B-B14F-4D97-AF65-F5344CB8AC3E}">
        <p14:creationId xmlns:p14="http://schemas.microsoft.com/office/powerpoint/2010/main" val="674639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capa del tiempo de ejecución del servicio contiene los comportamientos que solo se producen durante la operación actual del servicio, es decir, los comportamientos en tiempo de ejecución del servicio.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limitación de peticiones controla cuántos mensajes se procesan que puede variar si la demanda para el servicio crece a un límite preestablecido.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 comportamiento de error especifica lo que sucede cuando se produce un error interno en el servicio, por ejemplo, controlando qué información se comunica al cliente. (Demasiada información puede dar ventaja a un usuario malintencionado para organizar un ataque.)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comportamiento de los metadatos rige cómo y si los metadatos se ponen a disposición del mundo externo.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extensibilidad habilita la personalización de procesos en tiempo de ejecución. Por ejemplo, la inspección del mensaje es la facilidad para inspeccionar partes de un mensaje y la filtración de parámetros permite que se realicen acciones preestablecidas basándose en filtros que actúan en encabezados del mensaje.</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a:t>
            </a:fld>
            <a:endParaRPr lang="es-CO"/>
          </a:p>
        </p:txBody>
      </p:sp>
    </p:spTree>
    <p:extLst>
      <p:ext uri="{BB962C8B-B14F-4D97-AF65-F5344CB8AC3E}">
        <p14:creationId xmlns:p14="http://schemas.microsoft.com/office/powerpoint/2010/main" val="345442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39</a:t>
            </a:fld>
            <a:endParaRPr lang="es-CO"/>
          </a:p>
        </p:txBody>
      </p:sp>
    </p:spTree>
    <p:extLst>
      <p:ext uri="{BB962C8B-B14F-4D97-AF65-F5344CB8AC3E}">
        <p14:creationId xmlns:p14="http://schemas.microsoft.com/office/powerpoint/2010/main" val="2175536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40</a:t>
            </a:fld>
            <a:endParaRPr lang="es-CO"/>
          </a:p>
        </p:txBody>
      </p:sp>
    </p:spTree>
    <p:extLst>
      <p:ext uri="{BB962C8B-B14F-4D97-AF65-F5344CB8AC3E}">
        <p14:creationId xmlns:p14="http://schemas.microsoft.com/office/powerpoint/2010/main" val="3613456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41</a:t>
            </a:fld>
            <a:endParaRPr lang="es-CO"/>
          </a:p>
        </p:txBody>
      </p:sp>
    </p:spTree>
    <p:extLst>
      <p:ext uri="{BB962C8B-B14F-4D97-AF65-F5344CB8AC3E}">
        <p14:creationId xmlns:p14="http://schemas.microsoft.com/office/powerpoint/2010/main" val="1076441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42</a:t>
            </a:fld>
            <a:endParaRPr lang="es-CO"/>
          </a:p>
        </p:txBody>
      </p:sp>
    </p:spTree>
    <p:extLst>
      <p:ext uri="{BB962C8B-B14F-4D97-AF65-F5344CB8AC3E}">
        <p14:creationId xmlns:p14="http://schemas.microsoft.com/office/powerpoint/2010/main" val="3860620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43</a:t>
            </a:fld>
            <a:endParaRPr lang="es-CO"/>
          </a:p>
        </p:txBody>
      </p:sp>
    </p:spTree>
    <p:extLst>
      <p:ext uri="{BB962C8B-B14F-4D97-AF65-F5344CB8AC3E}">
        <p14:creationId xmlns:p14="http://schemas.microsoft.com/office/powerpoint/2010/main" val="132332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44</a:t>
            </a:fld>
            <a:endParaRPr lang="es-CO"/>
          </a:p>
        </p:txBody>
      </p:sp>
    </p:spTree>
    <p:extLst>
      <p:ext uri="{BB962C8B-B14F-4D97-AF65-F5344CB8AC3E}">
        <p14:creationId xmlns:p14="http://schemas.microsoft.com/office/powerpoint/2010/main" val="344057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45</a:t>
            </a:fld>
            <a:endParaRPr lang="es-CO"/>
          </a:p>
        </p:txBody>
      </p:sp>
    </p:spTree>
    <p:extLst>
      <p:ext uri="{BB962C8B-B14F-4D97-AF65-F5344CB8AC3E}">
        <p14:creationId xmlns:p14="http://schemas.microsoft.com/office/powerpoint/2010/main" val="586311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capa de la mensajería esta compuesta por </a:t>
            </a:r>
            <a:r>
              <a:rPr lang="es-ES" sz="1200" b="0" i="1" kern="1200" dirty="0">
                <a:solidFill>
                  <a:schemeClr val="tx1"/>
                </a:solidFill>
                <a:effectLst/>
                <a:latin typeface="+mn-lt"/>
                <a:ea typeface="+mn-ea"/>
                <a:cs typeface="+mn-cs"/>
              </a:rPr>
              <a:t>canales</a:t>
            </a:r>
            <a:r>
              <a:rPr lang="es-ES" sz="1200" b="0" i="0" kern="1200" dirty="0">
                <a:solidFill>
                  <a:schemeClr val="tx1"/>
                </a:solidFill>
                <a:effectLst/>
                <a:latin typeface="+mn-lt"/>
                <a:ea typeface="+mn-ea"/>
                <a:cs typeface="+mn-cs"/>
              </a:rPr>
              <a:t>. Un canal es un componente que procesa un mensaje de alguna manera, por ejemplo, autenticando un mensaje.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Un conjunto de canales también se conoce como una</a:t>
            </a:r>
            <a:r>
              <a:rPr lang="es-ES" sz="1200" b="0" i="1" kern="1200" dirty="0">
                <a:solidFill>
                  <a:schemeClr val="tx1"/>
                </a:solidFill>
                <a:effectLst/>
                <a:latin typeface="+mn-lt"/>
                <a:ea typeface="+mn-ea"/>
                <a:cs typeface="+mn-cs"/>
              </a:rPr>
              <a:t> pila de canales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Hay dos tipos de canales: canales de transporte y canales de protocolo.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Los canales de transporte leen y escriben mensajes de la red (o algún otro punto de la comunicación con el mundo externo). Algunos transportes utilizan un codificador para convertir los mensajes (que se representan como conjuntos de información </a:t>
            </a:r>
            <a:r>
              <a:rPr lang="es-ES" sz="1200" b="0" i="0" kern="1200" dirty="0" err="1">
                <a:solidFill>
                  <a:schemeClr val="tx1"/>
                </a:solidFill>
                <a:effectLst/>
                <a:latin typeface="+mn-lt"/>
                <a:ea typeface="+mn-ea"/>
                <a:cs typeface="+mn-cs"/>
              </a:rPr>
              <a:t>XMLs</a:t>
            </a:r>
            <a:r>
              <a:rPr lang="es-ES" sz="1200" b="0" i="0" kern="1200" dirty="0">
                <a:solidFill>
                  <a:schemeClr val="tx1"/>
                </a:solidFill>
                <a:effectLst/>
                <a:latin typeface="+mn-lt"/>
                <a:ea typeface="+mn-ea"/>
                <a:cs typeface="+mn-cs"/>
              </a:rPr>
              <a:t>) hacia y desde la representación de la secuencia de bytes utilizada por la red.</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Son ejemplos de transportes HTTP, canalizaciones con nombre, TCP y MSMQ. Son ejemplos de codificaciones XML y binario optimizado.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Los canales de protocolo implementan protocolos de procesamiento de mensajes, a menudo leyendo o escribiendo encabezados adicionales en el mensaje. Los ejemplos de tales protocolos incluyen WS-Security y WS-</a:t>
            </a:r>
            <a:r>
              <a:rPr lang="es-ES" sz="1200" b="0" i="0" kern="1200" dirty="0" err="1">
                <a:solidFill>
                  <a:schemeClr val="tx1"/>
                </a:solidFill>
                <a:effectLst/>
                <a:latin typeface="+mn-lt"/>
                <a:ea typeface="+mn-ea"/>
                <a:cs typeface="+mn-cs"/>
              </a:rPr>
              <a:t>Reliability</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capa de la mensajería muestra los posibles formatos y modelos de intercambio de los datos. WS-Security es una implementación de la especificación WS-Security que habilita la seguridad en la capa del mensaje. El canal de mensajería WS-</a:t>
            </a:r>
            <a:r>
              <a:rPr lang="es-ES" sz="1200" b="0" i="0" kern="1200" dirty="0" err="1">
                <a:solidFill>
                  <a:schemeClr val="tx1"/>
                </a:solidFill>
                <a:effectLst/>
                <a:latin typeface="+mn-lt"/>
                <a:ea typeface="+mn-ea"/>
                <a:cs typeface="+mn-cs"/>
              </a:rPr>
              <a:t>Reliable</a:t>
            </a:r>
            <a:r>
              <a:rPr lang="es-ES" sz="1200" b="0" i="0" kern="1200" dirty="0">
                <a:solidFill>
                  <a:schemeClr val="tx1"/>
                </a:solidFill>
                <a:effectLst/>
                <a:latin typeface="+mn-lt"/>
                <a:ea typeface="+mn-ea"/>
                <a:cs typeface="+mn-cs"/>
              </a:rPr>
              <a:t> habilita la garantía de entrega del mensaje. Los codificadores presentan una variedad de codificaciones que se pueden utilizar para satisfacer las necesidades del mensaje. El canal HTTP especifica que el Protocolo de transporte de hipertexto se utiliza para la entrega del mensaje. El canal TCP especifica de manera similar el protocolo TCP. El canal de flujo de transacciones rige los modelos de mensajes de transacción. El canal de la canalización con nombre habilita la comunicación entre procesos. El canal de MSMQ habilita la interoperación con aplicaciones MSMQ.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a:t>
            </a:fld>
            <a:endParaRPr lang="es-CO"/>
          </a:p>
        </p:txBody>
      </p:sp>
    </p:spTree>
    <p:extLst>
      <p:ext uri="{BB962C8B-B14F-4D97-AF65-F5344CB8AC3E}">
        <p14:creationId xmlns:p14="http://schemas.microsoft.com/office/powerpoint/2010/main" val="2827407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su forma final, un servicio es un programa.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otros programas, un servicio se debe ejecutar en un ejecutable.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 se conoce como un servicio con host propio.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servicios también se pueden hospedar o ejecutar en un ejecutable administrado por un agente externo, como IIS o Servicio de activación de Windows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WAS permite activar automáticamente aplicaciones WCF cuando se implementan en un equipo que ejecuta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servicios también se pueden ejecutar manualmente como ejecutables (archivos .exe).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 servicio también se puede ejecutar automáticamente como un servicio de Windows.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componentes COM+ también se pueden hospedar como servicios WCF.</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8</a:t>
            </a:fld>
            <a:endParaRPr lang="es-CO"/>
          </a:p>
        </p:txBody>
      </p:sp>
    </p:spTree>
    <p:extLst>
      <p:ext uri="{BB962C8B-B14F-4D97-AF65-F5344CB8AC3E}">
        <p14:creationId xmlns:p14="http://schemas.microsoft.com/office/powerpoint/2010/main" val="284745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1. Definir el contrato de servicio. Un contrato de servicio especifica la firma de un servicio, los datos que intercambia y el resto de los datos necesarios contractualmente.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2. Implementar el contrato. Para implementar un contrato de servicio, cree una clase que implemente el contrato y especifique comportamientos personalizados que deba tener el tiempo de ejecución.</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3. Configurar el servicio especificando los extremos y el resto de la información de comportamiento.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4. Hospedar el servicio.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5. Compilar una aplicación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9</a:t>
            </a:fld>
            <a:endParaRPr lang="es-CO"/>
          </a:p>
        </p:txBody>
      </p:sp>
    </p:spTree>
    <p:extLst>
      <p:ext uri="{BB962C8B-B14F-4D97-AF65-F5344CB8AC3E}">
        <p14:creationId xmlns:p14="http://schemas.microsoft.com/office/powerpoint/2010/main" val="311763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13</a:t>
            </a:fld>
            <a:endParaRPr lang="es-CO"/>
          </a:p>
        </p:txBody>
      </p:sp>
    </p:spTree>
    <p:extLst>
      <p:ext uri="{BB962C8B-B14F-4D97-AF65-F5344CB8AC3E}">
        <p14:creationId xmlns:p14="http://schemas.microsoft.com/office/powerpoint/2010/main" val="1674879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12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15</a:t>
            </a:fld>
            <a:endParaRPr lang="es-CO"/>
          </a:p>
        </p:txBody>
      </p:sp>
    </p:spTree>
    <p:extLst>
      <p:ext uri="{BB962C8B-B14F-4D97-AF65-F5344CB8AC3E}">
        <p14:creationId xmlns:p14="http://schemas.microsoft.com/office/powerpoint/2010/main" val="327132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3F412-6EDD-4EEA-AD33-E429626D57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05EC303-B5A4-46E3-B6BB-39EC67A08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a:extLst>
              <a:ext uri="{FF2B5EF4-FFF2-40B4-BE49-F238E27FC236}">
                <a16:creationId xmlns:a16="http://schemas.microsoft.com/office/drawing/2014/main" id="{DF11F35C-1E6D-493C-AE8F-33FAC04D49DA}"/>
              </a:ext>
            </a:extLst>
          </p:cNvPr>
          <p:cNvSpPr>
            <a:spLocks noGrp="1"/>
          </p:cNvSpPr>
          <p:nvPr>
            <p:ph type="dt" sz="half" idx="10"/>
          </p:nvPr>
        </p:nvSpPr>
        <p:spPr/>
        <p:txBody>
          <a:bodyPr/>
          <a:lstStyle/>
          <a:p>
            <a:fld id="{E5D78773-9131-404C-ACB3-62F3C9BC13CF}" type="datetimeFigureOut">
              <a:rPr lang="es-CO" smtClean="0"/>
              <a:t>6/06/2018</a:t>
            </a:fld>
            <a:endParaRPr lang="es-CO"/>
          </a:p>
        </p:txBody>
      </p:sp>
      <p:sp>
        <p:nvSpPr>
          <p:cNvPr id="5" name="Marcador de pie de página 4">
            <a:extLst>
              <a:ext uri="{FF2B5EF4-FFF2-40B4-BE49-F238E27FC236}">
                <a16:creationId xmlns:a16="http://schemas.microsoft.com/office/drawing/2014/main" id="{AB0254FD-8116-4A63-B74E-4D8E05A2C7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2EF40-F4E2-4173-A220-B722C34FDFD9}"/>
              </a:ext>
            </a:extLst>
          </p:cNvPr>
          <p:cNvSpPr>
            <a:spLocks noGrp="1"/>
          </p:cNvSpPr>
          <p:nvPr>
            <p:ph type="sldNum" sz="quarter" idx="12"/>
          </p:nvPr>
        </p:nvSpPr>
        <p:spPr/>
        <p:txBody>
          <a:bodyPr/>
          <a:lstStyle/>
          <a:p>
            <a:fld id="{5B215BC6-5E5C-46C2-BC4C-6B63957A0D8F}" type="slidenum">
              <a:rPr lang="es-CO" smtClean="0"/>
              <a:t>‹Nº›</a:t>
            </a:fld>
            <a:endParaRPr lang="es-CO"/>
          </a:p>
        </p:txBody>
      </p:sp>
    </p:spTree>
    <p:extLst>
      <p:ext uri="{BB962C8B-B14F-4D97-AF65-F5344CB8AC3E}">
        <p14:creationId xmlns:p14="http://schemas.microsoft.com/office/powerpoint/2010/main" val="36241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05339-F96F-4398-9EFF-E63C5E64CD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666309-54D7-4212-85E0-4A95814DE151}"/>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35ED78-9C80-43BA-9A72-F8E7563C8C6F}"/>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5" name="Marcador de pie de página 4">
            <a:extLst>
              <a:ext uri="{FF2B5EF4-FFF2-40B4-BE49-F238E27FC236}">
                <a16:creationId xmlns:a16="http://schemas.microsoft.com/office/drawing/2014/main" id="{4C86B715-FF52-4128-9C7D-1369BC6396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F1C7C20-6236-4BD3-88B8-7EBC587FF43E}"/>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0595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D34AD4-EF93-442D-B2C8-DE51293BB0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B2915E6-950F-408F-9103-EE07EFB35736}"/>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1CAC7F-7922-4420-8D5C-755C7E438450}"/>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5" name="Marcador de pie de página 4">
            <a:extLst>
              <a:ext uri="{FF2B5EF4-FFF2-40B4-BE49-F238E27FC236}">
                <a16:creationId xmlns:a16="http://schemas.microsoft.com/office/drawing/2014/main" id="{C355F342-6825-4199-84DC-9A555CE153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ABBAE41-801A-4B7B-AC3B-CB937CB52D25}"/>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55327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ome">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A768FBB6-A818-4C7D-820E-2AA0C0EDDD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
        <p:nvSpPr>
          <p:cNvPr id="12" name="Rectángulo 11">
            <a:extLst>
              <a:ext uri="{FF2B5EF4-FFF2-40B4-BE49-F238E27FC236}">
                <a16:creationId xmlns:a16="http://schemas.microsoft.com/office/drawing/2014/main" id="{4B521524-A3AB-40CD-AB08-B955FB0D3084}"/>
              </a:ext>
            </a:extLst>
          </p:cNvPr>
          <p:cNvSpPr/>
          <p:nvPr userDrawn="1"/>
        </p:nvSpPr>
        <p:spPr>
          <a:xfrm>
            <a:off x="-227527" y="-185000"/>
            <a:ext cx="12647053" cy="7227999"/>
          </a:xfrm>
          <a:prstGeom prst="rect">
            <a:avLst/>
          </a:prstGeom>
          <a:solidFill>
            <a:schemeClr val="accent3">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3">
            <a:extLst>
              <a:ext uri="{FF2B5EF4-FFF2-40B4-BE49-F238E27FC236}">
                <a16:creationId xmlns:a16="http://schemas.microsoft.com/office/drawing/2014/main" id="{02043324-BB58-428A-8E9E-92C075584496}"/>
              </a:ext>
            </a:extLst>
          </p:cNvPr>
          <p:cNvSpPr>
            <a:spLocks noGrp="1"/>
          </p:cNvSpPr>
          <p:nvPr>
            <p:ph type="title"/>
          </p:nvPr>
        </p:nvSpPr>
        <p:spPr>
          <a:xfrm>
            <a:off x="838199" y="1508125"/>
            <a:ext cx="10515600" cy="1325563"/>
          </a:xfrm>
          <a:prstGeom prst="rect">
            <a:avLst/>
          </a:prstGeom>
        </p:spPr>
        <p:txBody>
          <a:bodyPr/>
          <a:lstStyle/>
          <a:p>
            <a:r>
              <a:rPr lang="es-ES" dirty="0"/>
              <a:t>Haga clic para modificar el estilo de título del patrón</a:t>
            </a:r>
            <a:endParaRPr lang="es-CO" dirty="0"/>
          </a:p>
        </p:txBody>
      </p:sp>
    </p:spTree>
    <p:extLst>
      <p:ext uri="{BB962C8B-B14F-4D97-AF65-F5344CB8AC3E}">
        <p14:creationId xmlns:p14="http://schemas.microsoft.com/office/powerpoint/2010/main" val="31837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82" tIns="143426" rIns="179282" bIns="143426" numCol="1" anchor="t" anchorCtr="0" compatLnSpc="1">
            <a:prstTxWarp prst="textNoShape">
              <a:avLst/>
            </a:prstTxWarp>
            <a:spAutoFit/>
          </a:bodyPr>
          <a:lstStyle/>
          <a:p>
            <a:pPr defTabSz="913935"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01955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ED523-0CAB-42CA-B30E-6EF838F7E2E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65DC698-86DD-49DA-86F1-E56517190823}"/>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CC7B8D-1BAC-4A28-BDD1-FCB83E7395A4}"/>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5" name="Marcador de pie de página 4">
            <a:extLst>
              <a:ext uri="{FF2B5EF4-FFF2-40B4-BE49-F238E27FC236}">
                <a16:creationId xmlns:a16="http://schemas.microsoft.com/office/drawing/2014/main" id="{576B2C55-C57D-406A-842A-8C0CD1701B1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3776AF-4C42-4780-A8D2-114F3C53A4F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96249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76A58-4649-4257-8A75-BD329F9BA9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2533DA-4F4B-42A1-AAE6-C9555B971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43A70E1C-30C1-423E-AD88-99C3A9951800}"/>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5" name="Marcador de pie de página 4">
            <a:extLst>
              <a:ext uri="{FF2B5EF4-FFF2-40B4-BE49-F238E27FC236}">
                <a16:creationId xmlns:a16="http://schemas.microsoft.com/office/drawing/2014/main" id="{B0DC4EFC-3BA1-441D-A30E-6B65FB4FBA9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00B6952-285B-42FF-9C8E-E64873CB63C0}"/>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8802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FCE38-425E-4EE1-A6BF-259A290741E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1B3CF1-338C-4026-AD73-BC4BC33453AB}"/>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9956D5E-367A-402D-BAF6-A880339C373D}"/>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8DAA929-D627-48D5-B4CA-C08EB1DF89F5}"/>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6" name="Marcador de pie de página 5">
            <a:extLst>
              <a:ext uri="{FF2B5EF4-FFF2-40B4-BE49-F238E27FC236}">
                <a16:creationId xmlns:a16="http://schemas.microsoft.com/office/drawing/2014/main" id="{3C1D8F60-F1F2-4C6E-B2FE-C569EC81CAD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B728EB-5C78-42BC-B957-E1D0E8B9CFD2}"/>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57112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FADD5-F94E-403C-8427-19BDD5A2A1F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FFA0E6B-E0F2-44F2-B02E-199B55437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2B2978BE-E76E-4875-A178-72B42427D66F}"/>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B1CCDF4-B040-4081-9751-99B3A26720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237207CC-ACCF-45B3-B6ED-6A95693C310C}"/>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03183A0-64D2-40A1-A672-DFAA61C9AA0E}"/>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8" name="Marcador de pie de página 7">
            <a:extLst>
              <a:ext uri="{FF2B5EF4-FFF2-40B4-BE49-F238E27FC236}">
                <a16:creationId xmlns:a16="http://schemas.microsoft.com/office/drawing/2014/main" id="{E104CF5F-ADB4-44B4-ABED-C3AD3E2C850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DD2895-F215-46C3-A5C8-FA92D396C55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24112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2B3B01A-F60A-4F6A-9BDC-31233A9A99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6126" y="5895611"/>
            <a:ext cx="1735874" cy="962389"/>
          </a:xfrm>
          <a:prstGeom prst="rect">
            <a:avLst/>
          </a:prstGeom>
        </p:spPr>
      </p:pic>
      <p:pic>
        <p:nvPicPr>
          <p:cNvPr id="10" name="Picture 3">
            <a:extLst>
              <a:ext uri="{FF2B5EF4-FFF2-40B4-BE49-F238E27FC236}">
                <a16:creationId xmlns:a16="http://schemas.microsoft.com/office/drawing/2014/main" id="{6410314D-589A-4101-9966-83238A6B8659}"/>
              </a:ext>
            </a:extLst>
          </p:cNvPr>
          <p:cNvPicPr>
            <a:picLocks noChangeAspect="1"/>
          </p:cNvPicPr>
          <p:nvPr userDrawn="1"/>
        </p:nvPicPr>
        <p:blipFill>
          <a:blip r:embed="rId3"/>
          <a:stretch>
            <a:fillRect/>
          </a:stretch>
        </p:blipFill>
        <p:spPr>
          <a:xfrm>
            <a:off x="278753" y="6216729"/>
            <a:ext cx="1492897" cy="320151"/>
          </a:xfrm>
          <a:prstGeom prst="rect">
            <a:avLst/>
          </a:prstGeom>
        </p:spPr>
      </p:pic>
    </p:spTree>
    <p:extLst>
      <p:ext uri="{BB962C8B-B14F-4D97-AF65-F5344CB8AC3E}">
        <p14:creationId xmlns:p14="http://schemas.microsoft.com/office/powerpoint/2010/main" val="67219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24A7868-A822-4E38-BA69-E38FD44F6476}"/>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3" name="Marcador de pie de página 2">
            <a:extLst>
              <a:ext uri="{FF2B5EF4-FFF2-40B4-BE49-F238E27FC236}">
                <a16:creationId xmlns:a16="http://schemas.microsoft.com/office/drawing/2014/main" id="{C25CF08C-7063-4CE1-B1AD-8F3124967BB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C7C9EF-E734-45A4-9C22-670BF94C60A7}"/>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415689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6914F-73BF-48BE-8490-086B67A0DE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EBBE683-59F2-407E-A336-8BB67E98A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BDB86A5-5AE3-4D1C-BDF3-69FE6468B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CCD6AEA-DE78-4151-A111-12DDE2F78E3F}"/>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6" name="Marcador de pie de página 5">
            <a:extLst>
              <a:ext uri="{FF2B5EF4-FFF2-40B4-BE49-F238E27FC236}">
                <a16:creationId xmlns:a16="http://schemas.microsoft.com/office/drawing/2014/main" id="{907DA7B8-6765-40A8-806A-793E588E6B3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E956709-E01C-4E24-89A8-7007EBB3A98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72424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68581-F421-4B5C-9802-961F21AFA0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E1FD157-EE95-4AD0-941F-34D243C3D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735B4D29-5692-44BE-9460-45C12E20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8107960-A29B-48E5-8905-52D856F84184}"/>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6" name="Marcador de pie de página 5">
            <a:extLst>
              <a:ext uri="{FF2B5EF4-FFF2-40B4-BE49-F238E27FC236}">
                <a16:creationId xmlns:a16="http://schemas.microsoft.com/office/drawing/2014/main" id="{13AA7C62-DC8F-4D0B-964A-CE2BF0C0CEC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E8B0780-3D9B-4A07-B34A-4E9001851EB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88851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B5C44F5-3FFF-4CAC-AA57-A5FA9F432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0D667A9-36D5-492F-BA1E-D261458CB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FE89A9-5599-4529-AE43-8DCADC745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78773-9131-404C-ACB3-62F3C9BC13CF}" type="datetimeFigureOut">
              <a:rPr lang="es-CO" smtClean="0"/>
              <a:t>6/06/2018</a:t>
            </a:fld>
            <a:endParaRPr lang="es-CO"/>
          </a:p>
        </p:txBody>
      </p:sp>
      <p:sp>
        <p:nvSpPr>
          <p:cNvPr id="5" name="Marcador de pie de página 4">
            <a:extLst>
              <a:ext uri="{FF2B5EF4-FFF2-40B4-BE49-F238E27FC236}">
                <a16:creationId xmlns:a16="http://schemas.microsoft.com/office/drawing/2014/main" id="{FB060CCF-E22E-4F57-B7CF-144ECEF43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B8EFC57-0115-44CA-A740-66DC63E8E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5BC6-5E5C-46C2-BC4C-6B63957A0D8F}" type="slidenum">
              <a:rPr lang="es-CO" smtClean="0"/>
              <a:t>‹Nº›</a:t>
            </a:fld>
            <a:endParaRPr lang="es-CO"/>
          </a:p>
        </p:txBody>
      </p:sp>
    </p:spTree>
    <p:extLst>
      <p:ext uri="{BB962C8B-B14F-4D97-AF65-F5344CB8AC3E}">
        <p14:creationId xmlns:p14="http://schemas.microsoft.com/office/powerpoint/2010/main" val="39152400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5.tmp"/></Relationships>
</file>

<file path=ppt/slides/_rels/slide4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7.tmp"/></Relationships>
</file>

<file path=ppt/slides/_rels/slide4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EFE01C9-A4E9-4D3D-B611-42C1EB2261AE}"/>
              </a:ext>
            </a:extLst>
          </p:cNvPr>
          <p:cNvSpPr txBox="1"/>
          <p:nvPr/>
        </p:nvSpPr>
        <p:spPr>
          <a:xfrm>
            <a:off x="622940" y="2000250"/>
            <a:ext cx="7930510" cy="2862322"/>
          </a:xfrm>
          <a:prstGeom prst="rect">
            <a:avLst/>
          </a:prstGeom>
          <a:noFill/>
        </p:spPr>
        <p:txBody>
          <a:bodyPr wrap="square" rtlCol="0">
            <a:spAutoFit/>
          </a:bodyPr>
          <a:lstStyle/>
          <a:p>
            <a:r>
              <a:rPr lang="es-CO" sz="6000" dirty="0">
                <a:solidFill>
                  <a:schemeClr val="bg1"/>
                </a:solidFill>
                <a:latin typeface="Segoe UI Light" panose="020B0502040204020203" pitchFamily="34" charset="0"/>
                <a:cs typeface="Segoe UI Light" panose="020B0502040204020203" pitchFamily="34" charset="0"/>
              </a:rPr>
              <a:t>Windows </a:t>
            </a:r>
            <a:r>
              <a:rPr lang="es-CO" sz="6000" dirty="0" err="1">
                <a:solidFill>
                  <a:schemeClr val="bg1"/>
                </a:solidFill>
                <a:latin typeface="Segoe UI Light" panose="020B0502040204020203" pitchFamily="34" charset="0"/>
                <a:cs typeface="Segoe UI Light" panose="020B0502040204020203" pitchFamily="34" charset="0"/>
              </a:rPr>
              <a:t>Communication</a:t>
            </a:r>
            <a:r>
              <a:rPr lang="es-CO" sz="6000" dirty="0">
                <a:solidFill>
                  <a:schemeClr val="bg1"/>
                </a:solidFill>
                <a:latin typeface="Segoe UI Light" panose="020B0502040204020203" pitchFamily="34" charset="0"/>
                <a:cs typeface="Segoe UI Light" panose="020B0502040204020203" pitchFamily="34" charset="0"/>
              </a:rPr>
              <a:t> </a:t>
            </a:r>
            <a:r>
              <a:rPr lang="es-CO" sz="6000" dirty="0" err="1">
                <a:solidFill>
                  <a:schemeClr val="bg1"/>
                </a:solidFill>
                <a:latin typeface="Segoe UI Light" panose="020B0502040204020203" pitchFamily="34" charset="0"/>
                <a:cs typeface="Segoe UI Light" panose="020B0502040204020203" pitchFamily="34" charset="0"/>
              </a:rPr>
              <a:t>Foundation</a:t>
            </a:r>
            <a:endParaRPr lang="es-CO" sz="6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2940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EBA578-7239-4498-B692-AFDFB752EA20}"/>
              </a:ext>
            </a:extLst>
          </p:cNvPr>
          <p:cNvPicPr>
            <a:picLocks noChangeAspect="1"/>
          </p:cNvPicPr>
          <p:nvPr/>
        </p:nvPicPr>
        <p:blipFill>
          <a:blip r:embed="rId2"/>
          <a:stretch>
            <a:fillRect/>
          </a:stretch>
        </p:blipFill>
        <p:spPr>
          <a:xfrm>
            <a:off x="1133310" y="1507838"/>
            <a:ext cx="6983312" cy="4604800"/>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955125"/>
            <a:ext cx="299499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una interfaz o una clase define un contrato de servicio en una aplicación (WCF) </a:t>
            </a:r>
            <a:endParaRPr lang="es-CO" dirty="0">
              <a:latin typeface="Segoe UI Light" panose="020B0502040204020203" pitchFamily="34" charset="0"/>
              <a:cs typeface="Segoe UI Light" panose="020B0502040204020203" pitchFamily="34" charset="0"/>
            </a:endParaRPr>
          </a:p>
        </p:txBody>
      </p:sp>
      <p:cxnSp>
        <p:nvCxnSpPr>
          <p:cNvPr id="5" name="Conector recto de flecha 4">
            <a:extLst>
              <a:ext uri="{FF2B5EF4-FFF2-40B4-BE49-F238E27FC236}">
                <a16:creationId xmlns:a16="http://schemas.microsoft.com/office/drawing/2014/main" id="{9357D1FE-CEC9-41D1-A874-B65005B81A5C}"/>
              </a:ext>
            </a:extLst>
          </p:cNvPr>
          <p:cNvCxnSpPr>
            <a:stCxn id="3" idx="1"/>
          </p:cNvCxnSpPr>
          <p:nvPr/>
        </p:nvCxnSpPr>
        <p:spPr>
          <a:xfrm flipH="1">
            <a:off x="4770783" y="2555290"/>
            <a:ext cx="3992622" cy="757751"/>
          </a:xfrm>
          <a:prstGeom prst="straightConnector1">
            <a:avLst/>
          </a:prstGeom>
          <a:ln w="57150">
            <a:solidFill>
              <a:srgbClr val="0070C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F2273E24-2E25-484B-BBDC-3368459541FE}"/>
              </a:ext>
            </a:extLst>
          </p:cNvPr>
          <p:cNvSpPr txBox="1"/>
          <p:nvPr/>
        </p:nvSpPr>
        <p:spPr>
          <a:xfrm>
            <a:off x="8763405" y="3845771"/>
            <a:ext cx="2994991"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 método define una operación que es parte de un contrato de servicio en una aplicación  (WCF)</a:t>
            </a:r>
            <a:endParaRPr lang="es-CO" dirty="0">
              <a:latin typeface="Segoe UI Light" panose="020B0502040204020203" pitchFamily="34" charset="0"/>
              <a:cs typeface="Segoe UI Light" panose="020B0502040204020203" pitchFamily="34" charset="0"/>
            </a:endParaRPr>
          </a:p>
        </p:txBody>
      </p:sp>
      <p:cxnSp>
        <p:nvCxnSpPr>
          <p:cNvPr id="12" name="Conector recto de flecha 11">
            <a:extLst>
              <a:ext uri="{FF2B5EF4-FFF2-40B4-BE49-F238E27FC236}">
                <a16:creationId xmlns:a16="http://schemas.microsoft.com/office/drawing/2014/main" id="{F8C69209-7BAA-4B5B-A20C-074980C2AC11}"/>
              </a:ext>
            </a:extLst>
          </p:cNvPr>
          <p:cNvCxnSpPr>
            <a:cxnSpLocks/>
            <a:stCxn id="10" idx="1"/>
          </p:cNvCxnSpPr>
          <p:nvPr/>
        </p:nvCxnSpPr>
        <p:spPr>
          <a:xfrm flipH="1">
            <a:off x="5592419" y="4445936"/>
            <a:ext cx="3170986" cy="205575"/>
          </a:xfrm>
          <a:prstGeom prst="straightConnector1">
            <a:avLst/>
          </a:prstGeom>
          <a:ln w="57150">
            <a:prstDash val="lgDash"/>
            <a:tailEnd type="triangle"/>
          </a:ln>
        </p:spPr>
        <p:style>
          <a:lnRef idx="2">
            <a:schemeClr val="accent2"/>
          </a:lnRef>
          <a:fillRef idx="1">
            <a:schemeClr val="lt1"/>
          </a:fillRef>
          <a:effectRef idx="0">
            <a:schemeClr val="accent2"/>
          </a:effectRef>
          <a:fontRef idx="minor">
            <a:schemeClr val="dk1"/>
          </a:fontRef>
        </p:style>
      </p:cxnSp>
      <p:sp>
        <p:nvSpPr>
          <p:cNvPr id="8" name="CuadroTexto 7">
            <a:extLst>
              <a:ext uri="{FF2B5EF4-FFF2-40B4-BE49-F238E27FC236}">
                <a16:creationId xmlns:a16="http://schemas.microsoft.com/office/drawing/2014/main" id="{F06A24B9-FB01-4CE6-A35D-484B1BAD86F7}"/>
              </a:ext>
            </a:extLst>
          </p:cNvPr>
          <p:cNvSpPr txBox="1"/>
          <p:nvPr/>
        </p:nvSpPr>
        <p:spPr>
          <a:xfrm>
            <a:off x="3609495" y="202727"/>
            <a:ext cx="5291064"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Define el Servicio WCF</a:t>
            </a:r>
            <a:endParaRPr lang="es-CO" sz="4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51965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Grabación de pantalla 18">
            <a:hlinkClick r:id="" action="ppaction://media"/>
            <a:extLst>
              <a:ext uri="{FF2B5EF4-FFF2-40B4-BE49-F238E27FC236}">
                <a16:creationId xmlns:a16="http://schemas.microsoft.com/office/drawing/2014/main" id="{16483576-2CB4-4EF9-A2C1-E2008688C3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9776" y="1230795"/>
            <a:ext cx="10861320" cy="5230513"/>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955125"/>
            <a:ext cx="299499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El servicio puede enriquecerse con niveles de protección</a:t>
            </a:r>
            <a:endParaRPr lang="es-CO" dirty="0">
              <a:latin typeface="Segoe UI Light" panose="020B0502040204020203" pitchFamily="34" charset="0"/>
              <a:cs typeface="Segoe UI Light" panose="020B0502040204020203" pitchFamily="34" charset="0"/>
            </a:endParaRPr>
          </a:p>
        </p:txBody>
      </p:sp>
      <p:cxnSp>
        <p:nvCxnSpPr>
          <p:cNvPr id="5" name="Conector recto de flecha 4">
            <a:extLst>
              <a:ext uri="{FF2B5EF4-FFF2-40B4-BE49-F238E27FC236}">
                <a16:creationId xmlns:a16="http://schemas.microsoft.com/office/drawing/2014/main" id="{9357D1FE-CEC9-41D1-A874-B65005B81A5C}"/>
              </a:ext>
            </a:extLst>
          </p:cNvPr>
          <p:cNvCxnSpPr>
            <a:cxnSpLocks/>
            <a:stCxn id="3" idx="1"/>
          </p:cNvCxnSpPr>
          <p:nvPr/>
        </p:nvCxnSpPr>
        <p:spPr>
          <a:xfrm flipH="1">
            <a:off x="3220279" y="2416790"/>
            <a:ext cx="5543126" cy="511940"/>
          </a:xfrm>
          <a:prstGeom prst="straightConnector1">
            <a:avLst/>
          </a:prstGeom>
          <a:ln w="57150">
            <a:solidFill>
              <a:srgbClr val="0070C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F2273E24-2E25-484B-BBDC-3368459541FE}"/>
              </a:ext>
            </a:extLst>
          </p:cNvPr>
          <p:cNvSpPr txBox="1"/>
          <p:nvPr/>
        </p:nvSpPr>
        <p:spPr>
          <a:xfrm>
            <a:off x="8763405" y="3269491"/>
            <a:ext cx="2994991"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 método define una operación que es parte de un contrato de servicio en una aplicación  (WCF)</a:t>
            </a:r>
            <a:endParaRPr lang="es-CO" dirty="0">
              <a:latin typeface="Segoe UI Light" panose="020B0502040204020203" pitchFamily="34" charset="0"/>
              <a:cs typeface="Segoe UI Light" panose="020B0502040204020203" pitchFamily="34" charset="0"/>
            </a:endParaRPr>
          </a:p>
        </p:txBody>
      </p:sp>
      <p:cxnSp>
        <p:nvCxnSpPr>
          <p:cNvPr id="12" name="Conector recto de flecha 11">
            <a:extLst>
              <a:ext uri="{FF2B5EF4-FFF2-40B4-BE49-F238E27FC236}">
                <a16:creationId xmlns:a16="http://schemas.microsoft.com/office/drawing/2014/main" id="{F8C69209-7BAA-4B5B-A20C-074980C2AC11}"/>
              </a:ext>
            </a:extLst>
          </p:cNvPr>
          <p:cNvCxnSpPr>
            <a:cxnSpLocks/>
            <a:stCxn id="10" idx="1"/>
          </p:cNvCxnSpPr>
          <p:nvPr/>
        </p:nvCxnSpPr>
        <p:spPr>
          <a:xfrm flipH="1">
            <a:off x="3609495" y="3869656"/>
            <a:ext cx="5153910" cy="600164"/>
          </a:xfrm>
          <a:prstGeom prst="straightConnector1">
            <a:avLst/>
          </a:prstGeom>
          <a:ln w="57150">
            <a:prstDash val="lgDash"/>
            <a:tailEnd type="triangle"/>
          </a:ln>
        </p:spPr>
        <p:style>
          <a:lnRef idx="2">
            <a:schemeClr val="accent2"/>
          </a:lnRef>
          <a:fillRef idx="1">
            <a:schemeClr val="lt1"/>
          </a:fillRef>
          <a:effectRef idx="0">
            <a:schemeClr val="accent2"/>
          </a:effectRef>
          <a:fontRef idx="minor">
            <a:schemeClr val="dk1"/>
          </a:fontRef>
        </p:style>
      </p:cxnSp>
      <p:sp>
        <p:nvSpPr>
          <p:cNvPr id="8" name="CuadroTexto 7">
            <a:extLst>
              <a:ext uri="{FF2B5EF4-FFF2-40B4-BE49-F238E27FC236}">
                <a16:creationId xmlns:a16="http://schemas.microsoft.com/office/drawing/2014/main" id="{F06A24B9-FB01-4CE6-A35D-484B1BAD86F7}"/>
              </a:ext>
            </a:extLst>
          </p:cNvPr>
          <p:cNvSpPr txBox="1"/>
          <p:nvPr/>
        </p:nvSpPr>
        <p:spPr>
          <a:xfrm>
            <a:off x="3609495" y="202727"/>
            <a:ext cx="5291064"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Define el Servicio WCF</a:t>
            </a:r>
            <a:endParaRPr lang="es-CO" sz="4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13266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0"/>
                            </p:stCondLst>
                            <p:childTnLst>
                              <p:par>
                                <p:cTn id="16" presetID="1" presetClass="mediacall" presetSubtype="0" fill="hold" nodeType="afterEffect">
                                  <p:stCondLst>
                                    <p:cond delay="0"/>
                                  </p:stCondLst>
                                  <p:childTnLst>
                                    <p:cmd type="call" cmd="playFrom(0.0)">
                                      <p:cBhvr>
                                        <p:cTn id="17" dur="840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fill="remove" display="0">
                  <p:stCondLst>
                    <p:cond delay="indefinite"/>
                  </p:stCondLst>
                </p:cTn>
                <p:tgtEl>
                  <p:spTgt spid="19"/>
                </p:tgtEl>
              </p:cMediaNode>
            </p:video>
            <p:seq concurrent="1" nextAc="seek">
              <p:cTn id="19" restart="whenNotActive" fill="hold" evtFilter="cancelBubble" nodeType="interactiveSeq">
                <p:stCondLst>
                  <p:cond evt="onClick" delay="0">
                    <p:tgtEl>
                      <p:spTgt spid="19"/>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9"/>
                                        </p:tgtEl>
                                      </p:cBhvr>
                                    </p:cmd>
                                  </p:childTnLst>
                                </p:cTn>
                              </p:par>
                            </p:childTnLst>
                          </p:cTn>
                        </p:par>
                      </p:childTnLst>
                    </p:cTn>
                  </p:par>
                </p:childTnLst>
              </p:cTn>
              <p:nextCondLst>
                <p:cond evt="onClick" delay="0">
                  <p:tgtEl>
                    <p:spTgt spid="19"/>
                  </p:tgtEl>
                </p:cond>
              </p:nextCondLst>
            </p:seq>
          </p:childTnLst>
        </p:cTn>
      </p:par>
    </p:tnLst>
    <p:bldLst>
      <p:bldP spid="3"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D0734A2A-2A5F-45C7-9CA8-3049CDC057AB}"/>
              </a:ext>
            </a:extLst>
          </p:cNvPr>
          <p:cNvPicPr>
            <a:picLocks noChangeAspect="1"/>
          </p:cNvPicPr>
          <p:nvPr/>
        </p:nvPicPr>
        <p:blipFill>
          <a:blip r:embed="rId2"/>
          <a:stretch>
            <a:fillRect/>
          </a:stretch>
        </p:blipFill>
        <p:spPr>
          <a:xfrm>
            <a:off x="299461" y="1319288"/>
            <a:ext cx="8049535" cy="4829721"/>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173581"/>
            <a:ext cx="2994991" cy="646331"/>
          </a:xfrm>
          <a:prstGeom prst="rect">
            <a:avLst/>
          </a:prstGeom>
          <a:ln w="28575">
            <a:prstDash val="lgDashDot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Comportamientos del Servicio</a:t>
            </a:r>
            <a:endParaRPr lang="es-CO" dirty="0">
              <a:latin typeface="Segoe UI Light" panose="020B0502040204020203" pitchFamily="34" charset="0"/>
              <a:cs typeface="Segoe UI Light" panose="020B0502040204020203" pitchFamily="34" charset="0"/>
            </a:endParaRPr>
          </a:p>
        </p:txBody>
      </p:sp>
      <p:sp>
        <p:nvSpPr>
          <p:cNvPr id="10" name="CuadroTexto 9">
            <a:extLst>
              <a:ext uri="{FF2B5EF4-FFF2-40B4-BE49-F238E27FC236}">
                <a16:creationId xmlns:a16="http://schemas.microsoft.com/office/drawing/2014/main" id="{F2273E24-2E25-484B-BBDC-3368459541FE}"/>
              </a:ext>
            </a:extLst>
          </p:cNvPr>
          <p:cNvSpPr txBox="1"/>
          <p:nvPr/>
        </p:nvSpPr>
        <p:spPr>
          <a:xfrm>
            <a:off x="8763404" y="2034873"/>
            <a:ext cx="2994991" cy="646331"/>
          </a:xfrm>
          <a:prstGeom prst="rect">
            <a:avLst/>
          </a:prstGeom>
          <a:ln w="28575">
            <a:solidFill>
              <a:srgbClr val="0070C0"/>
            </a:solidFill>
            <a:prstDash val="dashDot"/>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los Metadatos de acceso al servicio</a:t>
            </a:r>
            <a:endParaRPr lang="es-CO" dirty="0">
              <a:latin typeface="Segoe UI Light" panose="020B0502040204020203" pitchFamily="34" charset="0"/>
              <a:cs typeface="Segoe UI Light" panose="020B0502040204020203" pitchFamily="34" charset="0"/>
            </a:endParaRPr>
          </a:p>
        </p:txBody>
      </p:sp>
      <p:sp>
        <p:nvSpPr>
          <p:cNvPr id="8" name="CuadroTexto 7">
            <a:extLst>
              <a:ext uri="{FF2B5EF4-FFF2-40B4-BE49-F238E27FC236}">
                <a16:creationId xmlns:a16="http://schemas.microsoft.com/office/drawing/2014/main" id="{F06A24B9-FB01-4CE6-A35D-484B1BAD86F7}"/>
              </a:ext>
            </a:extLst>
          </p:cNvPr>
          <p:cNvSpPr txBox="1"/>
          <p:nvPr/>
        </p:nvSpPr>
        <p:spPr>
          <a:xfrm>
            <a:off x="2204765" y="441114"/>
            <a:ext cx="7298023"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Configuración del Servicio WCF</a:t>
            </a:r>
            <a:endParaRPr lang="es-CO" sz="4200" dirty="0">
              <a:latin typeface="Segoe UI Light" panose="020B0502040204020203" pitchFamily="34" charset="0"/>
              <a:cs typeface="Segoe UI Light" panose="020B0502040204020203" pitchFamily="34" charset="0"/>
            </a:endParaRPr>
          </a:p>
        </p:txBody>
      </p:sp>
      <p:sp>
        <p:nvSpPr>
          <p:cNvPr id="16" name="CuadroTexto 15">
            <a:extLst>
              <a:ext uri="{FF2B5EF4-FFF2-40B4-BE49-F238E27FC236}">
                <a16:creationId xmlns:a16="http://schemas.microsoft.com/office/drawing/2014/main" id="{CC61E51C-50F5-4732-B0F8-30F169885163}"/>
              </a:ext>
            </a:extLst>
          </p:cNvPr>
          <p:cNvSpPr txBox="1"/>
          <p:nvPr/>
        </p:nvSpPr>
        <p:spPr>
          <a:xfrm>
            <a:off x="8763404" y="2964262"/>
            <a:ext cx="2994991" cy="369332"/>
          </a:xfrm>
          <a:prstGeom prst="rect">
            <a:avLst/>
          </a:prstGeom>
          <a:ln w="28575">
            <a:solidFill>
              <a:srgbClr val="00B05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Esquema de conexión</a:t>
            </a:r>
            <a:endParaRPr lang="es-CO" dirty="0">
              <a:latin typeface="Segoe UI Light" panose="020B0502040204020203" pitchFamily="34" charset="0"/>
              <a:cs typeface="Segoe UI Light" panose="020B0502040204020203" pitchFamily="34" charset="0"/>
            </a:endParaRPr>
          </a:p>
        </p:txBody>
      </p:sp>
      <p:sp>
        <p:nvSpPr>
          <p:cNvPr id="20" name="CuadroTexto 19">
            <a:extLst>
              <a:ext uri="{FF2B5EF4-FFF2-40B4-BE49-F238E27FC236}">
                <a16:creationId xmlns:a16="http://schemas.microsoft.com/office/drawing/2014/main" id="{9F034A71-7F59-4C23-9271-8D203EB85388}"/>
              </a:ext>
            </a:extLst>
          </p:cNvPr>
          <p:cNvSpPr txBox="1"/>
          <p:nvPr/>
        </p:nvSpPr>
        <p:spPr>
          <a:xfrm>
            <a:off x="8763404" y="3726324"/>
            <a:ext cx="2994991" cy="369332"/>
          </a:xfrm>
          <a:prstGeom prst="rect">
            <a:avLst/>
          </a:prstGeom>
          <a:ln w="28575">
            <a:solidFill>
              <a:srgbClr val="7030A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Compatibilidad de Host</a:t>
            </a:r>
            <a:endParaRPr lang="es-CO" dirty="0">
              <a:latin typeface="Segoe UI Light" panose="020B0502040204020203" pitchFamily="34" charset="0"/>
              <a:cs typeface="Segoe UI Light" panose="020B0502040204020203" pitchFamily="34" charset="0"/>
            </a:endParaRPr>
          </a:p>
        </p:txBody>
      </p:sp>
      <p:sp>
        <p:nvSpPr>
          <p:cNvPr id="24" name="Rectángulo 23">
            <a:extLst>
              <a:ext uri="{FF2B5EF4-FFF2-40B4-BE49-F238E27FC236}">
                <a16:creationId xmlns:a16="http://schemas.microsoft.com/office/drawing/2014/main" id="{BC75428E-F717-4CB6-B541-ABB30F880DB5}"/>
              </a:ext>
            </a:extLst>
          </p:cNvPr>
          <p:cNvSpPr/>
          <p:nvPr/>
        </p:nvSpPr>
        <p:spPr>
          <a:xfrm>
            <a:off x="503584" y="1696278"/>
            <a:ext cx="7845412" cy="2399378"/>
          </a:xfrm>
          <a:prstGeom prst="rect">
            <a:avLst/>
          </a:prstGeom>
          <a:noFill/>
          <a:ln w="28575">
            <a:prstDash val="lgDashDot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ln>
                <a:solidFill>
                  <a:srgbClr val="00B050"/>
                </a:solidFill>
                <a:prstDash val="lgDash"/>
              </a:ln>
            </a:endParaRPr>
          </a:p>
        </p:txBody>
      </p:sp>
      <p:sp>
        <p:nvSpPr>
          <p:cNvPr id="25" name="Rectángulo 24">
            <a:extLst>
              <a:ext uri="{FF2B5EF4-FFF2-40B4-BE49-F238E27FC236}">
                <a16:creationId xmlns:a16="http://schemas.microsoft.com/office/drawing/2014/main" id="{E94A9F33-F3F7-4BDA-8A7F-E72B6F43B0D7}"/>
              </a:ext>
            </a:extLst>
          </p:cNvPr>
          <p:cNvSpPr/>
          <p:nvPr/>
        </p:nvSpPr>
        <p:spPr>
          <a:xfrm>
            <a:off x="503584" y="4174435"/>
            <a:ext cx="7845412" cy="940904"/>
          </a:xfrm>
          <a:prstGeom prst="rect">
            <a:avLst/>
          </a:prstGeom>
          <a:noFill/>
          <a:ln w="28575">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a:extLst>
              <a:ext uri="{FF2B5EF4-FFF2-40B4-BE49-F238E27FC236}">
                <a16:creationId xmlns:a16="http://schemas.microsoft.com/office/drawing/2014/main" id="{B4B13B21-4E82-4487-9FC6-314B99FB2513}"/>
              </a:ext>
            </a:extLst>
          </p:cNvPr>
          <p:cNvSpPr/>
          <p:nvPr/>
        </p:nvSpPr>
        <p:spPr>
          <a:xfrm>
            <a:off x="993913" y="2398643"/>
            <a:ext cx="7248939" cy="1073427"/>
          </a:xfrm>
          <a:prstGeom prst="rect">
            <a:avLst/>
          </a:prstGeom>
          <a:noFill/>
          <a:ln w="28575">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26">
            <a:extLst>
              <a:ext uri="{FF2B5EF4-FFF2-40B4-BE49-F238E27FC236}">
                <a16:creationId xmlns:a16="http://schemas.microsoft.com/office/drawing/2014/main" id="{58CFE5C5-163D-4513-8F58-0EC203301084}"/>
              </a:ext>
            </a:extLst>
          </p:cNvPr>
          <p:cNvSpPr txBox="1"/>
          <p:nvPr/>
        </p:nvSpPr>
        <p:spPr>
          <a:xfrm>
            <a:off x="532159" y="5237004"/>
            <a:ext cx="7845412" cy="624687"/>
          </a:xfrm>
          <a:prstGeom prst="rect">
            <a:avLst/>
          </a:prstGeom>
          <a:noFill/>
          <a:ln w="28575">
            <a:solidFill>
              <a:srgbClr val="7030A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s-CO"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35723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animBg="1"/>
      <p:bldP spid="20" grpId="0" animBg="1"/>
      <p:bldP spid="24" grpId="0" animBg="1"/>
      <p:bldP spid="25" grpId="0" animBg="1"/>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2457450" y="2531119"/>
            <a:ext cx="7295523" cy="1446550"/>
          </a:xfrm>
          <a:prstGeom prst="rect">
            <a:avLst/>
          </a:prstGeom>
          <a:noFill/>
        </p:spPr>
        <p:txBody>
          <a:bodyPr wrap="non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programación básica WCF</a:t>
            </a:r>
          </a:p>
        </p:txBody>
      </p:sp>
    </p:spTree>
    <p:extLst>
      <p:ext uri="{BB962C8B-B14F-4D97-AF65-F5344CB8AC3E}">
        <p14:creationId xmlns:p14="http://schemas.microsoft.com/office/powerpoint/2010/main" val="142507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3747613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 de datos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80160" y="2308860"/>
            <a:ext cx="9235440" cy="2554545"/>
          </a:xfrm>
          <a:prstGeom prst="rect">
            <a:avLst/>
          </a:prstGeom>
          <a:noFill/>
        </p:spPr>
        <p:txBody>
          <a:bodyPr wrap="square" rtlCol="0">
            <a:spAutoFit/>
          </a:bodyPr>
          <a:lstStyle/>
          <a:p>
            <a:r>
              <a:rPr lang="es-ES" sz="4000" dirty="0">
                <a:latin typeface="Segoe UI Light" panose="020B0502040204020203" pitchFamily="34" charset="0"/>
                <a:cs typeface="Segoe UI Light" panose="020B0502040204020203" pitchFamily="34" charset="0"/>
              </a:rPr>
              <a:t>Un contrato de datos es un acuerdo formal entre un servicio y un cliente que abstractamente describe los datos que se van a intercambiar.</a:t>
            </a:r>
            <a:endParaRPr lang="es-CO"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4962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0A63881-A381-46FD-AA84-4956D3ACD2B3}"/>
              </a:ext>
            </a:extLst>
          </p:cNvPr>
          <p:cNvPicPr>
            <a:picLocks noChangeAspect="1"/>
          </p:cNvPicPr>
          <p:nvPr/>
        </p:nvPicPr>
        <p:blipFill>
          <a:blip r:embed="rId2"/>
          <a:stretch>
            <a:fillRect/>
          </a:stretch>
        </p:blipFill>
        <p:spPr>
          <a:xfrm>
            <a:off x="643467" y="807840"/>
            <a:ext cx="7486405" cy="5238933"/>
          </a:xfrm>
          <a:prstGeom prst="rect">
            <a:avLst/>
          </a:prstGeom>
        </p:spPr>
      </p:pic>
      <p:sp>
        <p:nvSpPr>
          <p:cNvPr id="2" name="CuadroTexto 1">
            <a:extLst>
              <a:ext uri="{FF2B5EF4-FFF2-40B4-BE49-F238E27FC236}">
                <a16:creationId xmlns:a16="http://schemas.microsoft.com/office/drawing/2014/main" id="{2ED85282-53FD-48B2-80F4-FF5B4406B831}"/>
              </a:ext>
            </a:extLst>
          </p:cNvPr>
          <p:cNvSpPr txBox="1"/>
          <p:nvPr/>
        </p:nvSpPr>
        <p:spPr>
          <a:xfrm>
            <a:off x="8444204" y="640081"/>
            <a:ext cx="3141664" cy="55744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Definiciones </a:t>
            </a:r>
          </a:p>
        </p:txBody>
      </p:sp>
    </p:spTree>
    <p:extLst>
      <p:ext uri="{BB962C8B-B14F-4D97-AF65-F5344CB8AC3E}">
        <p14:creationId xmlns:p14="http://schemas.microsoft.com/office/powerpoint/2010/main" val="3403716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2F25ECB6-85B1-4BC3-9477-DF0A209CB6C0}"/>
              </a:ext>
            </a:extLst>
          </p:cNvPr>
          <p:cNvPicPr>
            <a:picLocks noChangeAspect="1"/>
          </p:cNvPicPr>
          <p:nvPr/>
        </p:nvPicPr>
        <p:blipFill>
          <a:blip r:embed="rId2"/>
          <a:stretch>
            <a:fillRect/>
          </a:stretch>
        </p:blipFill>
        <p:spPr>
          <a:xfrm>
            <a:off x="2694039" y="1675227"/>
            <a:ext cx="6803921" cy="4394199"/>
          </a:xfrm>
          <a:prstGeom prst="rect">
            <a:avLst/>
          </a:prstGeom>
        </p:spPr>
      </p:pic>
      <p:sp>
        <p:nvSpPr>
          <p:cNvPr id="4" name="CuadroTexto 3">
            <a:extLst>
              <a:ext uri="{FF2B5EF4-FFF2-40B4-BE49-F238E27FC236}">
                <a16:creationId xmlns:a16="http://schemas.microsoft.com/office/drawing/2014/main" id="{CD1390CA-7BFE-4D2D-81AE-B8AE9312A437}"/>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Nombres de miembros de datos</a:t>
            </a:r>
          </a:p>
        </p:txBody>
      </p:sp>
    </p:spTree>
    <p:extLst>
      <p:ext uri="{BB962C8B-B14F-4D97-AF65-F5344CB8AC3E}">
        <p14:creationId xmlns:p14="http://schemas.microsoft.com/office/powerpoint/2010/main" val="3480389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FBBFB1D-6CD2-4302-A57B-A1865A99B1FB}"/>
              </a:ext>
            </a:extLst>
          </p:cNvPr>
          <p:cNvPicPr>
            <a:picLocks noChangeAspect="1"/>
          </p:cNvPicPr>
          <p:nvPr/>
        </p:nvPicPr>
        <p:blipFill>
          <a:blip r:embed="rId2"/>
          <a:stretch>
            <a:fillRect/>
          </a:stretch>
        </p:blipFill>
        <p:spPr>
          <a:xfrm>
            <a:off x="643467" y="672538"/>
            <a:ext cx="4010829" cy="5509537"/>
          </a:xfrm>
          <a:prstGeom prst="rect">
            <a:avLst/>
          </a:prstGeom>
        </p:spPr>
      </p:pic>
      <p:sp>
        <p:nvSpPr>
          <p:cNvPr id="4" name="CuadroTexto 3">
            <a:extLst>
              <a:ext uri="{FF2B5EF4-FFF2-40B4-BE49-F238E27FC236}">
                <a16:creationId xmlns:a16="http://schemas.microsoft.com/office/drawing/2014/main" id="{CD1390CA-7BFE-4D2D-81AE-B8AE9312A437}"/>
              </a:ext>
            </a:extLst>
          </p:cNvPr>
          <p:cNvSpPr txBox="1"/>
          <p:nvPr/>
        </p:nvSpPr>
        <p:spPr>
          <a:xfrm>
            <a:off x="4974335" y="640081"/>
            <a:ext cx="6611533" cy="55744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Orden de los miembros de datos</a:t>
            </a:r>
          </a:p>
        </p:txBody>
      </p:sp>
    </p:spTree>
    <p:extLst>
      <p:ext uri="{BB962C8B-B14F-4D97-AF65-F5344CB8AC3E}">
        <p14:creationId xmlns:p14="http://schemas.microsoft.com/office/powerpoint/2010/main" val="215505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Tipos conocidos de contratos</a:t>
            </a:r>
          </a:p>
        </p:txBody>
      </p:sp>
      <p:pic>
        <p:nvPicPr>
          <p:cNvPr id="6" name="Imagen 5">
            <a:extLst>
              <a:ext uri="{FF2B5EF4-FFF2-40B4-BE49-F238E27FC236}">
                <a16:creationId xmlns:a16="http://schemas.microsoft.com/office/drawing/2014/main" id="{2CE33090-298E-4411-83F6-5E3C0E61E6BF}"/>
              </a:ext>
            </a:extLst>
          </p:cNvPr>
          <p:cNvPicPr>
            <a:picLocks noChangeAspect="1"/>
          </p:cNvPicPr>
          <p:nvPr/>
        </p:nvPicPr>
        <p:blipFill>
          <a:blip r:embed="rId3"/>
          <a:stretch>
            <a:fillRect/>
          </a:stretch>
        </p:blipFill>
        <p:spPr>
          <a:xfrm>
            <a:off x="425244" y="640081"/>
            <a:ext cx="7100272" cy="4366259"/>
          </a:xfrm>
          <a:prstGeom prst="rect">
            <a:avLst/>
          </a:prstGeom>
        </p:spPr>
      </p:pic>
    </p:spTree>
    <p:extLst>
      <p:ext uri="{BB962C8B-B14F-4D97-AF65-F5344CB8AC3E}">
        <p14:creationId xmlns:p14="http://schemas.microsoft.com/office/powerpoint/2010/main" val="245902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264842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14B20C3-CAE8-49A3-9234-55602BA69DBD}"/>
              </a:ext>
            </a:extLst>
          </p:cNvPr>
          <p:cNvPicPr>
            <a:picLocks noChangeAspect="1"/>
          </p:cNvPicPr>
          <p:nvPr/>
        </p:nvPicPr>
        <p:blipFill>
          <a:blip r:embed="rId3"/>
          <a:stretch>
            <a:fillRect/>
          </a:stretch>
        </p:blipFill>
        <p:spPr>
          <a:xfrm>
            <a:off x="714020" y="640081"/>
            <a:ext cx="6428342" cy="5574452"/>
          </a:xfrm>
          <a:prstGeom prst="rect">
            <a:avLst/>
          </a:prstGeom>
        </p:spPr>
      </p:pic>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No </a:t>
            </a:r>
            <a:r>
              <a:rPr lang="en-US" sz="4400" kern="1200" dirty="0" err="1">
                <a:solidFill>
                  <a:srgbClr val="FFFFFF"/>
                </a:solidFill>
                <a:latin typeface="+mj-lt"/>
                <a:ea typeface="+mj-ea"/>
                <a:cs typeface="+mj-cs"/>
              </a:rPr>
              <a:t>conocidos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p:txBody>
      </p:sp>
    </p:spTree>
    <p:extLst>
      <p:ext uri="{BB962C8B-B14F-4D97-AF65-F5344CB8AC3E}">
        <p14:creationId xmlns:p14="http://schemas.microsoft.com/office/powerpoint/2010/main" val="22364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a:p>
            <a:pPr>
              <a:lnSpc>
                <a:spcPct val="90000"/>
              </a:lnSpc>
              <a:spcBef>
                <a:spcPct val="0"/>
              </a:spcBef>
              <a:spcAft>
                <a:spcPts val="600"/>
              </a:spcAft>
            </a:pPr>
            <a:r>
              <a:rPr lang="en-US" sz="4400" dirty="0">
                <a:solidFill>
                  <a:srgbClr val="FFFFFF"/>
                </a:solidFill>
                <a:latin typeface="+mj-lt"/>
                <a:ea typeface="+mj-ea"/>
                <a:cs typeface="+mj-cs"/>
              </a:rPr>
              <a:t>No </a:t>
            </a:r>
            <a:r>
              <a:rPr lang="en-US" sz="4400" dirty="0" err="1">
                <a:solidFill>
                  <a:srgbClr val="FFFFFF"/>
                </a:solidFill>
                <a:latin typeface="+mj-lt"/>
                <a:ea typeface="+mj-ea"/>
                <a:cs typeface="+mj-cs"/>
              </a:rPr>
              <a:t>Conocidos</a:t>
            </a:r>
            <a:endParaRPr lang="en-US" sz="4400" kern="1200" dirty="0">
              <a:solidFill>
                <a:srgbClr val="FFFFFF"/>
              </a:solidFill>
              <a:latin typeface="+mj-lt"/>
              <a:ea typeface="+mj-ea"/>
              <a:cs typeface="+mj-cs"/>
            </a:endParaRPr>
          </a:p>
        </p:txBody>
      </p:sp>
      <p:pic>
        <p:nvPicPr>
          <p:cNvPr id="3" name="Imagen 2">
            <a:extLst>
              <a:ext uri="{FF2B5EF4-FFF2-40B4-BE49-F238E27FC236}">
                <a16:creationId xmlns:a16="http://schemas.microsoft.com/office/drawing/2014/main" id="{95903846-D420-44A9-B221-6D66D6C0BBF2}"/>
              </a:ext>
            </a:extLst>
          </p:cNvPr>
          <p:cNvPicPr>
            <a:picLocks noChangeAspect="1"/>
          </p:cNvPicPr>
          <p:nvPr/>
        </p:nvPicPr>
        <p:blipFill>
          <a:blip r:embed="rId3"/>
          <a:stretch>
            <a:fillRect/>
          </a:stretch>
        </p:blipFill>
        <p:spPr>
          <a:xfrm>
            <a:off x="733275" y="381671"/>
            <a:ext cx="6157913" cy="5832862"/>
          </a:xfrm>
          <a:prstGeom prst="rect">
            <a:avLst/>
          </a:prstGeom>
        </p:spPr>
      </p:pic>
    </p:spTree>
    <p:extLst>
      <p:ext uri="{BB962C8B-B14F-4D97-AF65-F5344CB8AC3E}">
        <p14:creationId xmlns:p14="http://schemas.microsoft.com/office/powerpoint/2010/main" val="126616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conocidos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a:p>
            <a:pPr>
              <a:lnSpc>
                <a:spcPct val="90000"/>
              </a:lnSpc>
              <a:spcBef>
                <a:spcPct val="0"/>
              </a:spcBef>
              <a:spcAft>
                <a:spcPts val="600"/>
              </a:spcAft>
            </a:pPr>
            <a:endParaRPr lang="en-US" sz="4400" dirty="0">
              <a:solidFill>
                <a:srgbClr val="FFFFFF"/>
              </a:solidFill>
              <a:latin typeface="+mj-lt"/>
              <a:ea typeface="+mj-ea"/>
              <a:cs typeface="+mj-cs"/>
            </a:endParaRPr>
          </a:p>
          <a:p>
            <a:pPr>
              <a:lnSpc>
                <a:spcPct val="90000"/>
              </a:lnSpc>
              <a:spcBef>
                <a:spcPct val="0"/>
              </a:spcBef>
              <a:spcAft>
                <a:spcPts val="600"/>
              </a:spcAft>
            </a:pPr>
            <a:r>
              <a:rPr lang="en-US" sz="4400" kern="1200" dirty="0" err="1">
                <a:solidFill>
                  <a:srgbClr val="FFFFFF"/>
                </a:solidFill>
                <a:latin typeface="+mj-lt"/>
                <a:ea typeface="+mj-ea"/>
                <a:cs typeface="+mj-cs"/>
              </a:rPr>
              <a:t>Genericos</a:t>
            </a:r>
            <a:endParaRPr lang="en-US" sz="4400" kern="1200" dirty="0">
              <a:solidFill>
                <a:srgbClr val="FFFFFF"/>
              </a:solidFill>
              <a:latin typeface="+mj-lt"/>
              <a:ea typeface="+mj-ea"/>
              <a:cs typeface="+mj-cs"/>
            </a:endParaRPr>
          </a:p>
        </p:txBody>
      </p:sp>
      <p:pic>
        <p:nvPicPr>
          <p:cNvPr id="5" name="Imagen 4">
            <a:extLst>
              <a:ext uri="{FF2B5EF4-FFF2-40B4-BE49-F238E27FC236}">
                <a16:creationId xmlns:a16="http://schemas.microsoft.com/office/drawing/2014/main" id="{29DBE91D-1531-4B11-9089-B4F23BE0AA1F}"/>
              </a:ext>
            </a:extLst>
          </p:cNvPr>
          <p:cNvPicPr>
            <a:picLocks noChangeAspect="1"/>
          </p:cNvPicPr>
          <p:nvPr/>
        </p:nvPicPr>
        <p:blipFill>
          <a:blip r:embed="rId3"/>
          <a:stretch>
            <a:fillRect/>
          </a:stretch>
        </p:blipFill>
        <p:spPr>
          <a:xfrm>
            <a:off x="672465" y="340994"/>
            <a:ext cx="6686396" cy="5648325"/>
          </a:xfrm>
          <a:prstGeom prst="rect">
            <a:avLst/>
          </a:prstGeom>
        </p:spPr>
      </p:pic>
    </p:spTree>
    <p:extLst>
      <p:ext uri="{BB962C8B-B14F-4D97-AF65-F5344CB8AC3E}">
        <p14:creationId xmlns:p14="http://schemas.microsoft.com/office/powerpoint/2010/main" val="1914225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Valores</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por</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defecto</a:t>
            </a:r>
            <a:endParaRPr lang="en-US" sz="4400" kern="1200" dirty="0">
              <a:solidFill>
                <a:srgbClr val="FFFFFF"/>
              </a:solidFill>
              <a:latin typeface="+mj-lt"/>
              <a:ea typeface="+mj-ea"/>
              <a:cs typeface="+mj-cs"/>
            </a:endParaRPr>
          </a:p>
        </p:txBody>
      </p:sp>
      <p:pic>
        <p:nvPicPr>
          <p:cNvPr id="2" name="Imagen 1">
            <a:extLst>
              <a:ext uri="{FF2B5EF4-FFF2-40B4-BE49-F238E27FC236}">
                <a16:creationId xmlns:a16="http://schemas.microsoft.com/office/drawing/2014/main" id="{8BF73C31-89C3-42C4-B83F-BC0004D66CE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1962" y="209762"/>
            <a:ext cx="6680686" cy="6280209"/>
          </a:xfrm>
          <a:prstGeom prst="rect">
            <a:avLst/>
          </a:prstGeom>
        </p:spPr>
      </p:pic>
    </p:spTree>
    <p:extLst>
      <p:ext uri="{BB962C8B-B14F-4D97-AF65-F5344CB8AC3E}">
        <p14:creationId xmlns:p14="http://schemas.microsoft.com/office/powerpoint/2010/main" val="3189051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7856390" y="641774"/>
            <a:ext cx="4013876"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Enumeraciones</a:t>
            </a:r>
            <a:endParaRPr lang="en-US" sz="4400" kern="1200" dirty="0">
              <a:solidFill>
                <a:srgbClr val="FFFFFF"/>
              </a:solidFill>
              <a:latin typeface="+mj-lt"/>
              <a:ea typeface="+mj-ea"/>
              <a:cs typeface="+mj-cs"/>
            </a:endParaRPr>
          </a:p>
        </p:txBody>
      </p:sp>
      <p:pic>
        <p:nvPicPr>
          <p:cNvPr id="3" name="Imagen 2">
            <a:extLst>
              <a:ext uri="{FF2B5EF4-FFF2-40B4-BE49-F238E27FC236}">
                <a16:creationId xmlns:a16="http://schemas.microsoft.com/office/drawing/2014/main" id="{DC542B94-CD24-4F98-8324-CBB94A785A8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43964" y="0"/>
            <a:ext cx="4859655" cy="6351654"/>
          </a:xfrm>
          <a:prstGeom prst="rect">
            <a:avLst/>
          </a:prstGeom>
        </p:spPr>
      </p:pic>
    </p:spTree>
    <p:extLst>
      <p:ext uri="{BB962C8B-B14F-4D97-AF65-F5344CB8AC3E}">
        <p14:creationId xmlns:p14="http://schemas.microsoft.com/office/powerpoint/2010/main" val="2659022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7856390" y="641774"/>
            <a:ext cx="4013876"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Enumeraciones</a:t>
            </a:r>
            <a:endParaRPr lang="en-US" sz="4400" kern="1200" dirty="0">
              <a:solidFill>
                <a:srgbClr val="FFFFFF"/>
              </a:solidFill>
              <a:latin typeface="+mj-lt"/>
              <a:ea typeface="+mj-ea"/>
              <a:cs typeface="+mj-cs"/>
            </a:endParaRPr>
          </a:p>
          <a:p>
            <a:pPr>
              <a:lnSpc>
                <a:spcPct val="90000"/>
              </a:lnSpc>
              <a:spcBef>
                <a:spcPct val="0"/>
              </a:spcBef>
              <a:spcAft>
                <a:spcPts val="600"/>
              </a:spcAft>
            </a:pPr>
            <a:r>
              <a:rPr lang="en-US" sz="4400" dirty="0" err="1">
                <a:solidFill>
                  <a:srgbClr val="FFFFFF"/>
                </a:solidFill>
                <a:latin typeface="+mj-lt"/>
                <a:ea typeface="+mj-ea"/>
                <a:cs typeface="+mj-cs"/>
              </a:rPr>
              <a:t>Personalizacion</a:t>
            </a:r>
            <a:r>
              <a:rPr lang="en-US" sz="4400" dirty="0">
                <a:solidFill>
                  <a:srgbClr val="FFFFFF"/>
                </a:solidFill>
                <a:latin typeface="+mj-lt"/>
                <a:ea typeface="+mj-ea"/>
                <a:cs typeface="+mj-cs"/>
              </a:rPr>
              <a:t> de </a:t>
            </a:r>
            <a:r>
              <a:rPr lang="en-US" sz="4400" dirty="0" err="1">
                <a:solidFill>
                  <a:srgbClr val="FFFFFF"/>
                </a:solidFill>
                <a:latin typeface="+mj-lt"/>
                <a:ea typeface="+mj-ea"/>
                <a:cs typeface="+mj-cs"/>
              </a:rPr>
              <a:t>valores</a:t>
            </a:r>
            <a:endParaRPr lang="en-US" sz="4400" kern="1200" dirty="0">
              <a:solidFill>
                <a:srgbClr val="FFFFFF"/>
              </a:solidFill>
              <a:latin typeface="+mj-lt"/>
              <a:ea typeface="+mj-ea"/>
              <a:cs typeface="+mj-cs"/>
            </a:endParaRPr>
          </a:p>
        </p:txBody>
      </p:sp>
      <p:pic>
        <p:nvPicPr>
          <p:cNvPr id="2" name="Imagen 1">
            <a:extLst>
              <a:ext uri="{FF2B5EF4-FFF2-40B4-BE49-F238E27FC236}">
                <a16:creationId xmlns:a16="http://schemas.microsoft.com/office/drawing/2014/main" id="{82B8DDB8-EA5A-4F64-92B9-48E59383514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5032" y="1241562"/>
            <a:ext cx="7400491" cy="4374876"/>
          </a:xfrm>
          <a:prstGeom prst="rect">
            <a:avLst/>
          </a:prstGeom>
        </p:spPr>
      </p:pic>
    </p:spTree>
    <p:extLst>
      <p:ext uri="{BB962C8B-B14F-4D97-AF65-F5344CB8AC3E}">
        <p14:creationId xmlns:p14="http://schemas.microsoft.com/office/powerpoint/2010/main" val="338367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4150760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 de Servicio</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80160" y="2308860"/>
            <a:ext cx="9235440" cy="2554545"/>
          </a:xfrm>
          <a:prstGeom prst="rect">
            <a:avLst/>
          </a:prstGeom>
          <a:noFill/>
        </p:spPr>
        <p:txBody>
          <a:bodyPr wrap="square" rtlCol="0">
            <a:spAutoFit/>
          </a:bodyPr>
          <a:lstStyle/>
          <a:p>
            <a:r>
              <a:rPr lang="es-ES" sz="4000" dirty="0">
                <a:latin typeface="Segoe UI Light" panose="020B0502040204020203" pitchFamily="34" charset="0"/>
                <a:cs typeface="Segoe UI Light" panose="020B0502040204020203" pitchFamily="34" charset="0"/>
              </a:rPr>
              <a:t>Exponen varias operaciones. Se definen mediante el atributo </a:t>
            </a:r>
            <a:r>
              <a:rPr lang="es-ES" sz="4000" dirty="0" err="1">
                <a:latin typeface="Segoe UI Light" panose="020B0502040204020203" pitchFamily="34" charset="0"/>
                <a:cs typeface="Segoe UI Light" panose="020B0502040204020203" pitchFamily="34" charset="0"/>
              </a:rPr>
              <a:t>ServiceContract</a:t>
            </a:r>
            <a:endParaRPr lang="es-ES" sz="4000" dirty="0">
              <a:latin typeface="Segoe UI Light" panose="020B0502040204020203" pitchFamily="34" charset="0"/>
              <a:cs typeface="Segoe UI Light" panose="020B0502040204020203" pitchFamily="34" charset="0"/>
            </a:endParaRPr>
          </a:p>
          <a:p>
            <a:endParaRPr lang="es-ES" sz="4000" dirty="0">
              <a:latin typeface="Segoe UI Light" panose="020B0502040204020203" pitchFamily="34" charset="0"/>
              <a:cs typeface="Segoe UI Light" panose="020B0502040204020203" pitchFamily="34" charset="0"/>
            </a:endParaRPr>
          </a:p>
          <a:p>
            <a:r>
              <a:rPr lang="es-ES" sz="4000" dirty="0">
                <a:latin typeface="Segoe UI Light" panose="020B0502040204020203" pitchFamily="34" charset="0"/>
                <a:cs typeface="Segoe UI Light" panose="020B0502040204020203" pitchFamily="34" charset="0"/>
              </a:rPr>
              <a:t>Permite exponer el objeto como servicio</a:t>
            </a:r>
            <a:endParaRPr lang="es-CO"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86813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Clases o Interfaces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85091" y="1664283"/>
            <a:ext cx="9235440" cy="3785652"/>
          </a:xfrm>
          <a:prstGeom prst="rect">
            <a:avLst/>
          </a:prstGeom>
          <a:noFill/>
        </p:spPr>
        <p:txBody>
          <a:bodyPr wrap="square" rtlCol="0">
            <a:spAutoFit/>
          </a:bodyPr>
          <a:lstStyle/>
          <a:p>
            <a:r>
              <a:rPr lang="es-ES" sz="4000" dirty="0">
                <a:latin typeface="Segoe UI Light" panose="020B0502040204020203" pitchFamily="34" charset="0"/>
                <a:cs typeface="Segoe UI Light" panose="020B0502040204020203" pitchFamily="34" charset="0"/>
              </a:rPr>
              <a:t>Las clases e interfaces representan una agrupación de funcionalidad.</a:t>
            </a:r>
          </a:p>
          <a:p>
            <a:endParaRPr lang="es-ES" sz="4000" dirty="0">
              <a:latin typeface="Segoe UI Light" panose="020B0502040204020203" pitchFamily="34" charset="0"/>
              <a:cs typeface="Segoe UI Light" panose="020B0502040204020203" pitchFamily="34" charset="0"/>
            </a:endParaRPr>
          </a:p>
          <a:p>
            <a:r>
              <a:rPr lang="es-ES" sz="4000" dirty="0">
                <a:latin typeface="Segoe UI Light" panose="020B0502040204020203" pitchFamily="34" charset="0"/>
                <a:cs typeface="Segoe UI Light" panose="020B0502040204020203" pitchFamily="34" charset="0"/>
              </a:rPr>
              <a:t>se recomienda que utilice las interfaces porque modelan directamente los contratos de servicios</a:t>
            </a:r>
            <a:endParaRPr lang="es-CO"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28802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Ventajas de las interfaces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25130" y="1714446"/>
            <a:ext cx="9235440" cy="3539430"/>
          </a:xfrm>
          <a:prstGeom prst="rect">
            <a:avLst/>
          </a:prstGeom>
          <a:noFill/>
        </p:spPr>
        <p:txBody>
          <a:bodyPr wrap="square" rtlCol="0">
            <a:spAutoFit/>
          </a:bodyPr>
          <a:lstStyle/>
          <a:p>
            <a:r>
              <a:rPr lang="es-ES" sz="3200" dirty="0">
                <a:latin typeface="Segoe UI Light" panose="020B0502040204020203" pitchFamily="34" charset="0"/>
                <a:cs typeface="Segoe UI Light" panose="020B0502040204020203" pitchFamily="34" charset="0"/>
              </a:rPr>
              <a:t>Las interfaces del contrato de servicio pueden extender cualquier número de otras interfaces del contrato de servicio.</a:t>
            </a:r>
          </a:p>
          <a:p>
            <a:endParaRPr lang="es-ES" sz="3200" dirty="0">
              <a:latin typeface="Segoe UI Light" panose="020B0502040204020203" pitchFamily="34" charset="0"/>
              <a:cs typeface="Segoe UI Light" panose="020B0502040204020203" pitchFamily="34" charset="0"/>
            </a:endParaRPr>
          </a:p>
          <a:p>
            <a:r>
              <a:rPr lang="es-ES" sz="3200" dirty="0">
                <a:latin typeface="Segoe UI Light" panose="020B0502040204020203" pitchFamily="34" charset="0"/>
                <a:cs typeface="Segoe UI Light" panose="020B0502040204020203" pitchFamily="34" charset="0"/>
              </a:rPr>
              <a:t>Una única clase puede implementar cualquier número de contratos de servicios implementando esas interfaces del contrato de servicio.</a:t>
            </a:r>
          </a:p>
        </p:txBody>
      </p:sp>
    </p:spTree>
    <p:extLst>
      <p:ext uri="{BB962C8B-B14F-4D97-AF65-F5344CB8AC3E}">
        <p14:creationId xmlns:p14="http://schemas.microsoft.com/office/powerpoint/2010/main" val="2108533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1785489"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Temas </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628650" y="2088981"/>
            <a:ext cx="5515805" cy="3785652"/>
          </a:xfrm>
          <a:prstGeom prst="rect">
            <a:avLst/>
          </a:prstGeom>
          <a:noFill/>
        </p:spPr>
        <p:txBody>
          <a:bodyPr wrap="none" rtlCol="0">
            <a:spAutoFit/>
          </a:bodyPr>
          <a:lstStyle/>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Arquitectura </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Implementar un contrato de servicio</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Configuración de servicios</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Mensajes confiables y en cola</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Transacciones</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Hospedar y ejecutar un servicio básico </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Creación de un cliente </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Configuración de un cliente básico</a:t>
            </a:r>
          </a:p>
          <a:p>
            <a:pPr marL="285750" indent="-285750">
              <a:buFont typeface="Arial" panose="020B0604020202020204" pitchFamily="34" charset="0"/>
              <a:buChar char="•"/>
            </a:pPr>
            <a:endParaRPr lang="es-ES" sz="24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s-CO" sz="2400" dirty="0">
              <a:latin typeface="Segoe UI Light" panose="020B0502040204020203" pitchFamily="34" charset="0"/>
              <a:cs typeface="Segoe UI Light" panose="020B0502040204020203" pitchFamily="34" charset="0"/>
            </a:endParaRPr>
          </a:p>
        </p:txBody>
      </p:sp>
      <p:sp>
        <p:nvSpPr>
          <p:cNvPr id="4" name="CuadroTexto 3">
            <a:extLst>
              <a:ext uri="{FF2B5EF4-FFF2-40B4-BE49-F238E27FC236}">
                <a16:creationId xmlns:a16="http://schemas.microsoft.com/office/drawing/2014/main" id="{0C40C4F8-BB72-4D99-9ABC-A9811B22DDF6}"/>
              </a:ext>
            </a:extLst>
          </p:cNvPr>
          <p:cNvSpPr txBox="1"/>
          <p:nvPr/>
        </p:nvSpPr>
        <p:spPr>
          <a:xfrm>
            <a:off x="6743700" y="2088981"/>
            <a:ext cx="4691092" cy="2677656"/>
          </a:xfrm>
          <a:prstGeom prst="rect">
            <a:avLst/>
          </a:prstGeom>
          <a:noFill/>
        </p:spPr>
        <p:txBody>
          <a:bodyPr wrap="none" rtlCol="0">
            <a:spAutoFit/>
          </a:bodyPr>
          <a:lstStyle/>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Uso cliente WCF</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Interoperabilidad e integración</a:t>
            </a:r>
          </a:p>
          <a:p>
            <a:pPr marL="285750" indent="-28575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WCF y ASP.NET Web API</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Compatibilidad con AJAX y REST</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Seguridad</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ASP.NET </a:t>
            </a:r>
            <a:r>
              <a:rPr lang="es-ES" sz="2400" dirty="0" err="1">
                <a:latin typeface="Segoe UI Light" panose="020B0502040204020203" pitchFamily="34" charset="0"/>
                <a:cs typeface="Segoe UI Light" panose="020B0502040204020203" pitchFamily="34" charset="0"/>
              </a:rPr>
              <a:t>Webhook</a:t>
            </a:r>
            <a:endParaRPr lang="es-ES" sz="24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ASP.NET </a:t>
            </a:r>
            <a:r>
              <a:rPr lang="es-ES" sz="2400" dirty="0" err="1">
                <a:latin typeface="Segoe UI Light" panose="020B0502040204020203" pitchFamily="34" charset="0"/>
                <a:cs typeface="Segoe UI Light" panose="020B0502040204020203" pitchFamily="34" charset="0"/>
              </a:rPr>
              <a:t>Signal</a:t>
            </a:r>
            <a:r>
              <a:rPr lang="es-ES" sz="2400" dirty="0">
                <a:latin typeface="Segoe UI Light" panose="020B0502040204020203" pitchFamily="34" charset="0"/>
                <a:cs typeface="Segoe UI Light" panose="020B0502040204020203" pitchFamily="34" charset="0"/>
              </a:rPr>
              <a:t> R</a:t>
            </a:r>
            <a:endParaRPr lang="es-CO" sz="2400" dirty="0"/>
          </a:p>
        </p:txBody>
      </p:sp>
    </p:spTree>
    <p:extLst>
      <p:ext uri="{BB962C8B-B14F-4D97-AF65-F5344CB8AC3E}">
        <p14:creationId xmlns:p14="http://schemas.microsoft.com/office/powerpoint/2010/main" val="228768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Ventajas de las interfaces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55110" y="1924309"/>
            <a:ext cx="9235440" cy="3539430"/>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Puede modificar la implementación de un contrato de servicios cambiando la implementación de la interfaz, mientras el contrato de servicios sigue siendo el mismo..</a:t>
            </a:r>
          </a:p>
          <a:p>
            <a:endParaRPr lang="es-ES" sz="2800" dirty="0">
              <a:latin typeface="Segoe UI Light" panose="020B0502040204020203" pitchFamily="34" charset="0"/>
              <a:cs typeface="Segoe UI Light" panose="020B0502040204020203" pitchFamily="34" charset="0"/>
            </a:endParaRPr>
          </a:p>
          <a:p>
            <a:r>
              <a:rPr lang="es-ES" sz="2800" dirty="0">
                <a:latin typeface="Segoe UI Light" panose="020B0502040204020203" pitchFamily="34" charset="0"/>
                <a:cs typeface="Segoe UI Light" panose="020B0502040204020203" pitchFamily="34" charset="0"/>
              </a:rPr>
              <a:t>Puede controlar la versión de su servicio implementando la interfaz antigua y la nueva. Los clientes antiguos se conectan a la versión original, mientras los clientes más nuevos pueden conectarse a la versión más nueva.</a:t>
            </a:r>
          </a:p>
        </p:txBody>
      </p:sp>
    </p:spTree>
    <p:extLst>
      <p:ext uri="{BB962C8B-B14F-4D97-AF65-F5344CB8AC3E}">
        <p14:creationId xmlns:p14="http://schemas.microsoft.com/office/powerpoint/2010/main" val="2639148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Recomendaciones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85091" y="2433974"/>
            <a:ext cx="9235440" cy="1815882"/>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Al heredar de otras interfaces del contrato de servicio, no puede invalidar las propiedades de operación, como el nombre o espacio de nombres. Si intenta hacerlo, crea una nueva operación en el contrato de servicios actual.</a:t>
            </a:r>
          </a:p>
        </p:txBody>
      </p:sp>
    </p:spTree>
    <p:extLst>
      <p:ext uri="{BB962C8B-B14F-4D97-AF65-F5344CB8AC3E}">
        <p14:creationId xmlns:p14="http://schemas.microsoft.com/office/powerpoint/2010/main" val="1383016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Solicitud / Respuesta</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65170" y="1913542"/>
            <a:ext cx="9235440" cy="1384995"/>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Un patrón de solicitud/respuesta es uno en el que un remitente de la solicitud (una aplicación cliente) recibe una respuesta con la que está relacionada la solicitud</a:t>
            </a:r>
          </a:p>
        </p:txBody>
      </p:sp>
      <p:pic>
        <p:nvPicPr>
          <p:cNvPr id="6" name="Imagen 5" descr="Recorte de pantalla">
            <a:extLst>
              <a:ext uri="{FF2B5EF4-FFF2-40B4-BE49-F238E27FC236}">
                <a16:creationId xmlns:a16="http://schemas.microsoft.com/office/drawing/2014/main" id="{3A5318BB-9B6D-4F6A-BB41-2E601672D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738" y="3608748"/>
            <a:ext cx="6220912" cy="1472918"/>
          </a:xfrm>
          <a:prstGeom prst="rect">
            <a:avLst/>
          </a:prstGeom>
        </p:spPr>
      </p:pic>
      <p:sp>
        <p:nvSpPr>
          <p:cNvPr id="7" name="CuadroTexto 6">
            <a:extLst>
              <a:ext uri="{FF2B5EF4-FFF2-40B4-BE49-F238E27FC236}">
                <a16:creationId xmlns:a16="http://schemas.microsoft.com/office/drawing/2014/main" id="{FDD6F629-E2B4-48BB-B960-AE8AD6CB0FDC}"/>
              </a:ext>
            </a:extLst>
          </p:cNvPr>
          <p:cNvSpPr txBox="1"/>
          <p:nvPr/>
        </p:nvSpPr>
        <p:spPr>
          <a:xfrm>
            <a:off x="526217" y="4959044"/>
            <a:ext cx="4039688" cy="646331"/>
          </a:xfrm>
          <a:prstGeom prst="rect">
            <a:avLst/>
          </a:prstGeom>
          <a:noFill/>
        </p:spPr>
        <p:txBody>
          <a:bodyPr wrap="square" rtlCol="0">
            <a:spAutoFit/>
          </a:bodyPr>
          <a:lstStyle/>
          <a:p>
            <a:r>
              <a:rPr lang="es-ES" dirty="0">
                <a:latin typeface="Segoe UI Light" panose="020B0502040204020203" pitchFamily="34" charset="0"/>
                <a:cs typeface="Segoe UI Light" panose="020B0502040204020203" pitchFamily="34" charset="0"/>
              </a:rPr>
              <a:t>Esta firma de operación dicta la forma del intercambio de mensajes</a:t>
            </a:r>
          </a:p>
        </p:txBody>
      </p:sp>
      <p:cxnSp>
        <p:nvCxnSpPr>
          <p:cNvPr id="9" name="Conector recto de flecha 8">
            <a:extLst>
              <a:ext uri="{FF2B5EF4-FFF2-40B4-BE49-F238E27FC236}">
                <a16:creationId xmlns:a16="http://schemas.microsoft.com/office/drawing/2014/main" id="{A6F0029F-9457-4192-A111-8A97CC55F22B}"/>
              </a:ext>
            </a:extLst>
          </p:cNvPr>
          <p:cNvCxnSpPr>
            <a:cxnSpLocks/>
            <a:stCxn id="7" idx="0"/>
          </p:cNvCxnSpPr>
          <p:nvPr/>
        </p:nvCxnSpPr>
        <p:spPr>
          <a:xfrm flipV="1">
            <a:off x="2546061" y="3991036"/>
            <a:ext cx="2274677" cy="968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158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err="1">
                <a:solidFill>
                  <a:schemeClr val="accent1">
                    <a:lumMod val="50000"/>
                  </a:schemeClr>
                </a:solidFill>
                <a:latin typeface="Segoe UI Light" panose="020B0502040204020203" pitchFamily="34" charset="0"/>
                <a:cs typeface="Segoe UI Light" panose="020B0502040204020203" pitchFamily="34" charset="0"/>
              </a:rPr>
              <a:t>FaultException</a:t>
            </a:r>
            <a:r>
              <a:rPr lang="es-CO" sz="4400" dirty="0">
                <a:solidFill>
                  <a:schemeClr val="accent1">
                    <a:lumMod val="50000"/>
                  </a:schemeClr>
                </a:solidFill>
                <a:latin typeface="Segoe UI Light" panose="020B0502040204020203" pitchFamily="34" charset="0"/>
                <a:cs typeface="Segoe UI Light" panose="020B0502040204020203" pitchFamily="34" charset="0"/>
              </a:rPr>
              <a:t>&lt;T&gt;</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781050" y="2975372"/>
            <a:ext cx="4731082" cy="1384995"/>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los errores SOAP pueden devolverse en el mensaje de respuesta.</a:t>
            </a:r>
          </a:p>
        </p:txBody>
      </p:sp>
      <p:pic>
        <p:nvPicPr>
          <p:cNvPr id="8" name="Imagen 7" descr="Recorte de pantalla">
            <a:extLst>
              <a:ext uri="{FF2B5EF4-FFF2-40B4-BE49-F238E27FC236}">
                <a16:creationId xmlns:a16="http://schemas.microsoft.com/office/drawing/2014/main" id="{CFBD2A1B-0123-4578-BB24-FF2F4ABBED7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81469" y="495300"/>
            <a:ext cx="6266075" cy="5589560"/>
          </a:xfrm>
          <a:prstGeom prst="rect">
            <a:avLst/>
          </a:prstGeom>
        </p:spPr>
      </p:pic>
    </p:spTree>
    <p:extLst>
      <p:ext uri="{BB962C8B-B14F-4D97-AF65-F5344CB8AC3E}">
        <p14:creationId xmlns:p14="http://schemas.microsoft.com/office/powerpoint/2010/main" val="1242127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Propiedades Soportadas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145249" y="1698099"/>
            <a:ext cx="9235440" cy="4832092"/>
          </a:xfrm>
          <a:prstGeom prst="rect">
            <a:avLst/>
          </a:prstGeom>
          <a:noFill/>
        </p:spPr>
        <p:txBody>
          <a:bodyPr wrap="square" rtlCol="0">
            <a:spAutoFit/>
          </a:bodyPr>
          <a:lstStyle/>
          <a:p>
            <a:r>
              <a:rPr lang="es-ES" sz="2800" b="1" dirty="0" err="1">
                <a:latin typeface="Segoe UI Light" panose="020B0502040204020203" pitchFamily="34" charset="0"/>
                <a:cs typeface="Segoe UI Light" panose="020B0502040204020203" pitchFamily="34" charset="0"/>
              </a:rPr>
              <a:t>Action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acción que identifica de manera única esta operación.</a:t>
            </a:r>
          </a:p>
          <a:p>
            <a:endParaRPr lang="es-ES" sz="2800" b="1" dirty="0">
              <a:latin typeface="Segoe UI Light" panose="020B0502040204020203" pitchFamily="34" charset="0"/>
              <a:cs typeface="Segoe UI Light" panose="020B0502040204020203" pitchFamily="34" charset="0"/>
            </a:endParaRPr>
          </a:p>
          <a:p>
            <a:r>
              <a:rPr lang="es-ES" sz="2800" b="1" dirty="0">
                <a:latin typeface="Segoe UI Light" panose="020B0502040204020203" pitchFamily="34" charset="0"/>
                <a:cs typeface="Segoe UI Light" panose="020B0502040204020203" pitchFamily="34" charset="0"/>
              </a:rPr>
              <a:t> </a:t>
            </a:r>
            <a:r>
              <a:rPr lang="es-ES" sz="2800" b="1" dirty="0" err="1">
                <a:latin typeface="Segoe UI Light" panose="020B0502040204020203" pitchFamily="34" charset="0"/>
                <a:cs typeface="Segoe UI Light" panose="020B0502040204020203" pitchFamily="34" charset="0"/>
              </a:rPr>
              <a:t>AsyncPattern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indica que la operación se implementa o se puede llamar de forma asíncrona.</a:t>
            </a:r>
          </a:p>
          <a:p>
            <a:endParaRPr lang="es-ES" sz="2800" dirty="0">
              <a:latin typeface="Segoe UI Light" panose="020B0502040204020203" pitchFamily="34" charset="0"/>
              <a:cs typeface="Segoe UI Light" panose="020B0502040204020203" pitchFamily="34" charset="0"/>
            </a:endParaRPr>
          </a:p>
          <a:p>
            <a:r>
              <a:rPr lang="es-ES" sz="2800" b="1" dirty="0">
                <a:latin typeface="Segoe UI Light" panose="020B0502040204020203" pitchFamily="34" charset="0"/>
                <a:cs typeface="Segoe UI Light" panose="020B0502040204020203" pitchFamily="34" charset="0"/>
              </a:rPr>
              <a:t> </a:t>
            </a:r>
            <a:r>
              <a:rPr lang="es-ES" sz="2800" b="1" dirty="0" err="1">
                <a:latin typeface="Segoe UI Light" panose="020B0502040204020203" pitchFamily="34" charset="0"/>
                <a:cs typeface="Segoe UI Light" panose="020B0502040204020203" pitchFamily="34" charset="0"/>
              </a:rPr>
              <a:t>IsOneWay</a:t>
            </a:r>
            <a:r>
              <a:rPr lang="es-ES" sz="2800" b="1" dirty="0">
                <a:latin typeface="Segoe UI Light" panose="020B0502040204020203" pitchFamily="34" charset="0"/>
                <a:cs typeface="Segoe UI Light" panose="020B0502040204020203" pitchFamily="34" charset="0"/>
              </a:rPr>
              <a:t>:  </a:t>
            </a:r>
            <a:r>
              <a:rPr lang="es-ES" sz="2800" dirty="0" err="1">
                <a:latin typeface="Segoe UI Light" panose="020B0502040204020203" pitchFamily="34" charset="0"/>
                <a:cs typeface="Segoe UI Light" panose="020B0502040204020203" pitchFamily="34" charset="0"/>
              </a:rPr>
              <a:t>ndica</a:t>
            </a:r>
            <a:r>
              <a:rPr lang="es-ES" sz="2800" dirty="0">
                <a:latin typeface="Segoe UI Light" panose="020B0502040204020203" pitchFamily="34" charset="0"/>
                <a:cs typeface="Segoe UI Light" panose="020B0502040204020203" pitchFamily="34" charset="0"/>
              </a:rPr>
              <a:t> que la operación solo consiste en un solo mensaje de entrada. La operación no tiene un mensaje de salida asociado</a:t>
            </a:r>
          </a:p>
          <a:p>
            <a:endParaRPr lang="es-ES" sz="2800" b="1" dirty="0">
              <a:latin typeface="Segoe UI Light" panose="020B0502040204020203" pitchFamily="34" charset="0"/>
              <a:cs typeface="Segoe UI Light" panose="020B0502040204020203" pitchFamily="34" charset="0"/>
            </a:endParaRPr>
          </a:p>
          <a:p>
            <a:endParaRPr lang="es-ES" sz="2800" b="1" dirty="0">
              <a:latin typeface="Segoe UI Light" panose="020B0502040204020203" pitchFamily="34" charset="0"/>
              <a:cs typeface="Segoe UI Light" panose="020B0502040204020203" pitchFamily="34" charset="0"/>
            </a:endParaRPr>
          </a:p>
        </p:txBody>
      </p:sp>
      <p:pic>
        <p:nvPicPr>
          <p:cNvPr id="6" name="Imagen 5" descr="Recorte de pantalla">
            <a:extLst>
              <a:ext uri="{FF2B5EF4-FFF2-40B4-BE49-F238E27FC236}">
                <a16:creationId xmlns:a16="http://schemas.microsoft.com/office/drawing/2014/main" id="{96AC7579-5DC0-469C-9526-A5E1B2C75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53" y="5360958"/>
            <a:ext cx="5113636" cy="1169233"/>
          </a:xfrm>
          <a:prstGeom prst="rect">
            <a:avLst/>
          </a:prstGeom>
        </p:spPr>
      </p:pic>
    </p:spTree>
    <p:extLst>
      <p:ext uri="{BB962C8B-B14F-4D97-AF65-F5344CB8AC3E}">
        <p14:creationId xmlns:p14="http://schemas.microsoft.com/office/powerpoint/2010/main" val="328763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Propiedades Soportadas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50180" y="1264741"/>
            <a:ext cx="9422816" cy="5693866"/>
          </a:xfrm>
          <a:prstGeom prst="rect">
            <a:avLst/>
          </a:prstGeom>
          <a:noFill/>
        </p:spPr>
        <p:txBody>
          <a:bodyPr wrap="square" rtlCol="0">
            <a:spAutoFit/>
          </a:bodyPr>
          <a:lstStyle/>
          <a:p>
            <a:r>
              <a:rPr lang="es-ES" sz="2800" b="1" dirty="0" err="1">
                <a:latin typeface="Segoe UI Light" panose="020B0502040204020203" pitchFamily="34" charset="0"/>
                <a:cs typeface="Segoe UI Light" panose="020B0502040204020203" pitchFamily="34" charset="0"/>
              </a:rPr>
              <a:t>IsInitiating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esta operación puede ser la operación inicial en una sesión.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IsTerminating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WCF intenta terminar la sesión actual una vez que la operación finaliza.</a:t>
            </a:r>
          </a:p>
          <a:p>
            <a:endParaRPr lang="es-ES" sz="2800"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ReplyAction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acción del mensaje de respuesta para la operación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ProtectioLevel</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seguridad de nivel de mensaje que una operación requiere en tiempo de ejecución.</a:t>
            </a:r>
          </a:p>
          <a:p>
            <a:endParaRPr lang="es-ES" sz="2800" b="1" dirty="0">
              <a:latin typeface="Segoe UI Light" panose="020B0502040204020203" pitchFamily="34" charset="0"/>
              <a:cs typeface="Segoe UI Light" panose="020B0502040204020203" pitchFamily="34" charset="0"/>
            </a:endParaRPr>
          </a:p>
          <a:p>
            <a:endParaRPr lang="es-ES" sz="28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1797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Propiedades Soportadas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50180" y="1264741"/>
            <a:ext cx="9422816" cy="5693866"/>
          </a:xfrm>
          <a:prstGeom prst="rect">
            <a:avLst/>
          </a:prstGeom>
          <a:noFill/>
        </p:spPr>
        <p:txBody>
          <a:bodyPr wrap="square" rtlCol="0">
            <a:spAutoFit/>
          </a:bodyPr>
          <a:lstStyle/>
          <a:p>
            <a:r>
              <a:rPr lang="es-ES" sz="2800" b="1" dirty="0" err="1">
                <a:latin typeface="Segoe UI Light" panose="020B0502040204020203" pitchFamily="34" charset="0"/>
                <a:cs typeface="Segoe UI Light" panose="020B0502040204020203" pitchFamily="34" charset="0"/>
              </a:rPr>
              <a:t>IsInitiating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esta operación puede ser la operación inicial en una sesión.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IsTerminating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WCF intenta terminar la sesión actual una vez que la operación finaliza.</a:t>
            </a:r>
          </a:p>
          <a:p>
            <a:endParaRPr lang="es-ES" sz="2800"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ReplyAction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acción del mensaje de respuesta para la operación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ProtectioLevel</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seguridad de nivel de mensaje que una operación requiere en tiempo de ejecución.</a:t>
            </a:r>
          </a:p>
          <a:p>
            <a:endParaRPr lang="es-ES" sz="2800" b="1" dirty="0">
              <a:latin typeface="Segoe UI Light" panose="020B0502040204020203" pitchFamily="34" charset="0"/>
              <a:cs typeface="Segoe UI Light" panose="020B0502040204020203" pitchFamily="34" charset="0"/>
            </a:endParaRPr>
          </a:p>
          <a:p>
            <a:endParaRPr lang="es-ES" sz="28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23716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1184222" y="2531119"/>
            <a:ext cx="10208303" cy="1446550"/>
          </a:xfrm>
          <a:prstGeom prst="rect">
            <a:avLst/>
          </a:prstGeom>
          <a:noFill/>
        </p:spPr>
        <p:txBody>
          <a:bodyPr wrap="squar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pPr algn="r"/>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Programando un contrato de servicio</a:t>
            </a:r>
          </a:p>
        </p:txBody>
      </p:sp>
    </p:spTree>
    <p:extLst>
      <p:ext uri="{BB962C8B-B14F-4D97-AF65-F5344CB8AC3E}">
        <p14:creationId xmlns:p14="http://schemas.microsoft.com/office/powerpoint/2010/main" val="3029983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Contratos </a:t>
            </a:r>
            <a:r>
              <a:rPr lang="es-CO" sz="4400" dirty="0" err="1">
                <a:solidFill>
                  <a:schemeClr val="accent1">
                    <a:lumMod val="50000"/>
                  </a:schemeClr>
                </a:solidFill>
                <a:latin typeface="Segoe UI Light" panose="020B0502040204020203" pitchFamily="34" charset="0"/>
                <a:cs typeface="Segoe UI Light" panose="020B0502040204020203" pitchFamily="34" charset="0"/>
              </a:rPr>
              <a:t>Duplex</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905406" y="2463953"/>
            <a:ext cx="10112363" cy="1815882"/>
          </a:xfrm>
          <a:prstGeom prst="rect">
            <a:avLst/>
          </a:prstGeom>
          <a:noFill/>
        </p:spPr>
        <p:txBody>
          <a:bodyPr wrap="square" rtlCol="0">
            <a:spAutoFit/>
          </a:bodyPr>
          <a:lstStyle/>
          <a:p>
            <a:pPr algn="ctr"/>
            <a:r>
              <a:rPr lang="es-ES" sz="2800">
                <a:latin typeface="Segoe UI Light" panose="020B0502040204020203" pitchFamily="34" charset="0"/>
                <a:cs typeface="Segoe UI Light" panose="020B0502040204020203" pitchFamily="34" charset="0"/>
              </a:rPr>
              <a:t>se caracteriza por la capacidad tanto del servicio y como del cliente para enviarse mensajes entre sí independientemente de si se está utilizando una mensajería unidireccional o de solicitud/respuesta</a:t>
            </a:r>
            <a:endParaRPr lang="es-E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712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err="1">
                <a:solidFill>
                  <a:schemeClr val="accent1">
                    <a:lumMod val="50000"/>
                  </a:schemeClr>
                </a:solidFill>
                <a:latin typeface="Segoe UI Light" panose="020B0502040204020203" pitchFamily="34" charset="0"/>
                <a:cs typeface="Segoe UI Light" panose="020B0502040204020203" pitchFamily="34" charset="0"/>
              </a:rPr>
              <a:t>CallbackContract</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905406" y="2463953"/>
            <a:ext cx="10112363" cy="1815882"/>
          </a:xfrm>
          <a:prstGeom prst="rect">
            <a:avLst/>
          </a:prstGeom>
          <a:noFill/>
        </p:spPr>
        <p:txBody>
          <a:bodyPr wrap="square" rtlCol="0">
            <a:spAutoFit/>
          </a:bodyPr>
          <a:lstStyle/>
          <a:p>
            <a:pPr algn="ctr"/>
            <a:r>
              <a:rPr lang="es-ES" sz="2800">
                <a:latin typeface="Segoe UI Light" panose="020B0502040204020203" pitchFamily="34" charset="0"/>
                <a:cs typeface="Segoe UI Light" panose="020B0502040204020203" pitchFamily="34" charset="0"/>
              </a:rPr>
              <a:t>se caracteriza por la capacidad tanto del servicio y como del cliente para enviarse mensajes entre sí independientemente de si se está utilizando una mensajería unidireccional o de solicitud/respuesta</a:t>
            </a:r>
            <a:endParaRPr lang="es-E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027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4674613"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WCF (Arquitectura)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296126" y="2175207"/>
            <a:ext cx="4159537" cy="3046988"/>
          </a:xfrm>
          <a:prstGeom prst="rect">
            <a:avLst/>
          </a:prstGeom>
          <a:noFill/>
        </p:spPr>
        <p:txBody>
          <a:bodyPr wrap="none" rtlCol="0">
            <a:spAutoFit/>
          </a:bodyPr>
          <a:lstStyle/>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Contratos</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Ejecución de servicio </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Mensajería</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Activación</a:t>
            </a:r>
          </a:p>
          <a:p>
            <a:endParaRPr lang="es-CO"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45EB35B7-3A7A-49C4-9988-481262AA09E0}"/>
              </a:ext>
            </a:extLst>
          </p:cNvPr>
          <p:cNvPicPr>
            <a:picLocks noChangeAspect="1"/>
          </p:cNvPicPr>
          <p:nvPr/>
        </p:nvPicPr>
        <p:blipFill>
          <a:blip r:embed="rId2"/>
          <a:stretch>
            <a:fillRect/>
          </a:stretch>
        </p:blipFill>
        <p:spPr>
          <a:xfrm>
            <a:off x="6248400" y="281846"/>
            <a:ext cx="4429125" cy="6203526"/>
          </a:xfrm>
          <a:prstGeom prst="rect">
            <a:avLst/>
          </a:prstGeom>
        </p:spPr>
      </p:pic>
    </p:spTree>
    <p:extLst>
      <p:ext uri="{BB962C8B-B14F-4D97-AF65-F5344CB8AC3E}">
        <p14:creationId xmlns:p14="http://schemas.microsoft.com/office/powerpoint/2010/main" val="2481999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Configuración del servicio</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890416" y="1836599"/>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La configuración del servicio debe realizarse para proporcionar un enlace que admita comunicación de la sesión y dúplex</a:t>
            </a:r>
          </a:p>
        </p:txBody>
      </p:sp>
      <p:sp>
        <p:nvSpPr>
          <p:cNvPr id="5" name="CuadroTexto 4">
            <a:extLst>
              <a:ext uri="{FF2B5EF4-FFF2-40B4-BE49-F238E27FC236}">
                <a16:creationId xmlns:a16="http://schemas.microsoft.com/office/drawing/2014/main" id="{5AA431E9-BD33-40AB-BF5E-4C4E98DBBF22}"/>
              </a:ext>
            </a:extLst>
          </p:cNvPr>
          <p:cNvSpPr txBox="1"/>
          <p:nvPr/>
        </p:nvSpPr>
        <p:spPr>
          <a:xfrm>
            <a:off x="890416" y="3560147"/>
            <a:ext cx="10112363" cy="1384995"/>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El elemento </a:t>
            </a:r>
            <a:r>
              <a:rPr lang="es-ES" sz="2800" b="1" dirty="0" err="1">
                <a:latin typeface="Segoe UI Light" panose="020B0502040204020203" pitchFamily="34" charset="0"/>
                <a:cs typeface="Segoe UI Light" panose="020B0502040204020203" pitchFamily="34" charset="0"/>
              </a:rPr>
              <a:t>wsDualHttpBinding</a:t>
            </a:r>
            <a:r>
              <a:rPr lang="es-ES" sz="2800" dirty="0">
                <a:latin typeface="Segoe UI Light" panose="020B0502040204020203" pitchFamily="34" charset="0"/>
                <a:cs typeface="Segoe UI Light" panose="020B0502040204020203" pitchFamily="34" charset="0"/>
              </a:rPr>
              <a:t> admite la comunicación de la sesión y permite la comunicación dúplex proporcionando conexiones HTTP duales, una para cada dirección</a:t>
            </a:r>
          </a:p>
        </p:txBody>
      </p:sp>
    </p:spTree>
    <p:extLst>
      <p:ext uri="{BB962C8B-B14F-4D97-AF65-F5344CB8AC3E}">
        <p14:creationId xmlns:p14="http://schemas.microsoft.com/office/powerpoint/2010/main" val="1313732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Configuración del servicio</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890416" y="1836599"/>
            <a:ext cx="10112363" cy="1384995"/>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los clientes que no sean dúplex y que no se autentiquen mediante una conversación segura, normalmente, producen una </a:t>
            </a:r>
            <a:r>
              <a:rPr lang="es-ES" sz="2800" b="1" dirty="0" err="1">
                <a:latin typeface="Segoe UI Light" panose="020B0502040204020203" pitchFamily="34" charset="0"/>
                <a:cs typeface="Segoe UI Light" panose="020B0502040204020203" pitchFamily="34" charset="0"/>
              </a:rPr>
              <a:t>MessageSecurityException</a:t>
            </a:r>
            <a:r>
              <a:rPr lang="es-ES" sz="2800" dirty="0">
                <a:latin typeface="Segoe UI Light" panose="020B0502040204020203" pitchFamily="34" charset="0"/>
                <a:cs typeface="Segoe UI Light" panose="020B0502040204020203" pitchFamily="34" charset="0"/>
              </a:rPr>
              <a:t>.</a:t>
            </a:r>
          </a:p>
        </p:txBody>
      </p:sp>
      <p:sp>
        <p:nvSpPr>
          <p:cNvPr id="5" name="CuadroTexto 4">
            <a:extLst>
              <a:ext uri="{FF2B5EF4-FFF2-40B4-BE49-F238E27FC236}">
                <a16:creationId xmlns:a16="http://schemas.microsoft.com/office/drawing/2014/main" id="{5AA431E9-BD33-40AB-BF5E-4C4E98DBBF22}"/>
              </a:ext>
            </a:extLst>
          </p:cNvPr>
          <p:cNvSpPr txBox="1"/>
          <p:nvPr/>
        </p:nvSpPr>
        <p:spPr>
          <a:xfrm>
            <a:off x="890416" y="3560147"/>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si un cliente dúplex que utiliza una conversación segura no se autentica, el cliente recibe una </a:t>
            </a:r>
            <a:r>
              <a:rPr lang="es-ES" sz="2800" b="1" dirty="0" err="1">
                <a:latin typeface="Segoe UI Light" panose="020B0502040204020203" pitchFamily="34" charset="0"/>
                <a:cs typeface="Segoe UI Light" panose="020B0502040204020203" pitchFamily="34" charset="0"/>
              </a:rPr>
              <a:t>TimeoutException</a:t>
            </a:r>
            <a:r>
              <a:rPr lang="es-ES" sz="2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485603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Errores comunes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890416" y="1836599"/>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El modelo dúplex no detecta automáticamente cuando un servicio o cliente cierra su canal</a:t>
            </a:r>
          </a:p>
        </p:txBody>
      </p:sp>
      <p:sp>
        <p:nvSpPr>
          <p:cNvPr id="5" name="CuadroTexto 4">
            <a:extLst>
              <a:ext uri="{FF2B5EF4-FFF2-40B4-BE49-F238E27FC236}">
                <a16:creationId xmlns:a16="http://schemas.microsoft.com/office/drawing/2014/main" id="{5AA431E9-BD33-40AB-BF5E-4C4E98DBBF22}"/>
              </a:ext>
            </a:extLst>
          </p:cNvPr>
          <p:cNvSpPr txBox="1"/>
          <p:nvPr/>
        </p:nvSpPr>
        <p:spPr>
          <a:xfrm>
            <a:off x="890416" y="3267759"/>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si un cliente finaliza inesperadamente, de forma predeterminada no se notificará al servicio</a:t>
            </a:r>
          </a:p>
        </p:txBody>
      </p:sp>
      <p:sp>
        <p:nvSpPr>
          <p:cNvPr id="6" name="CuadroTexto 5">
            <a:extLst>
              <a:ext uri="{FF2B5EF4-FFF2-40B4-BE49-F238E27FC236}">
                <a16:creationId xmlns:a16="http://schemas.microsoft.com/office/drawing/2014/main" id="{CE674DD1-0252-481D-A61A-DB799473502E}"/>
              </a:ext>
            </a:extLst>
          </p:cNvPr>
          <p:cNvSpPr txBox="1"/>
          <p:nvPr/>
        </p:nvSpPr>
        <p:spPr>
          <a:xfrm>
            <a:off x="1083633" y="4514253"/>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Los clientes y los servicios pueden implementar su propio protocolo para notificarse si así lo deciden</a:t>
            </a:r>
          </a:p>
        </p:txBody>
      </p:sp>
    </p:spTree>
    <p:extLst>
      <p:ext uri="{BB962C8B-B14F-4D97-AF65-F5344CB8AC3E}">
        <p14:creationId xmlns:p14="http://schemas.microsoft.com/office/powerpoint/2010/main" val="3895450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a:solidFill>
                  <a:schemeClr val="accent1">
                    <a:lumMod val="50000"/>
                  </a:schemeClr>
                </a:solidFill>
                <a:latin typeface="Segoe UI Light" panose="020B0502040204020203" pitchFamily="34" charset="0"/>
                <a:cs typeface="Segoe UI Light" panose="020B0502040204020203" pitchFamily="34" charset="0"/>
              </a:rPr>
              <a:t>Punto de conexión – Web Config</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pic>
        <p:nvPicPr>
          <p:cNvPr id="5" name="Imagen 4" descr="Recorte de pantalla">
            <a:extLst>
              <a:ext uri="{FF2B5EF4-FFF2-40B4-BE49-F238E27FC236}">
                <a16:creationId xmlns:a16="http://schemas.microsoft.com/office/drawing/2014/main" id="{627737EF-C180-44CA-8FD7-50A6601B0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145" y="2606040"/>
            <a:ext cx="9411982" cy="1565629"/>
          </a:xfrm>
          <a:prstGeom prst="rect">
            <a:avLst/>
          </a:prstGeom>
        </p:spPr>
      </p:pic>
      <p:pic>
        <p:nvPicPr>
          <p:cNvPr id="7" name="Imagen 6" descr="Recorte de pantalla">
            <a:extLst>
              <a:ext uri="{FF2B5EF4-FFF2-40B4-BE49-F238E27FC236}">
                <a16:creationId xmlns:a16="http://schemas.microsoft.com/office/drawing/2014/main" id="{BF531827-BEA6-4BCD-BB4A-03088DAD5F6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912" y="1264740"/>
            <a:ext cx="9592143" cy="4959203"/>
          </a:xfrm>
          <a:prstGeom prst="rect">
            <a:avLst/>
          </a:prstGeom>
        </p:spPr>
      </p:pic>
    </p:spTree>
    <p:extLst>
      <p:ext uri="{BB962C8B-B14F-4D97-AF65-F5344CB8AC3E}">
        <p14:creationId xmlns:p14="http://schemas.microsoft.com/office/powerpoint/2010/main" val="369287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a:solidFill>
                  <a:schemeClr val="accent1">
                    <a:lumMod val="50000"/>
                  </a:schemeClr>
                </a:solidFill>
                <a:latin typeface="Segoe UI Light" panose="020B0502040204020203" pitchFamily="34" charset="0"/>
                <a:cs typeface="Segoe UI Light" panose="020B0502040204020203" pitchFamily="34" charset="0"/>
              </a:rPr>
              <a:t>Punto de conexión – App Config</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pic>
        <p:nvPicPr>
          <p:cNvPr id="9" name="Imagen 8" descr="Recorte de pantalla">
            <a:extLst>
              <a:ext uri="{FF2B5EF4-FFF2-40B4-BE49-F238E27FC236}">
                <a16:creationId xmlns:a16="http://schemas.microsoft.com/office/drawing/2014/main" id="{23CDA65D-D9DF-4E84-A91C-8BBC1A8672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103" y="2078960"/>
            <a:ext cx="11538897" cy="2624727"/>
          </a:xfrm>
          <a:prstGeom prst="rect">
            <a:avLst/>
          </a:prstGeom>
        </p:spPr>
      </p:pic>
      <p:pic>
        <p:nvPicPr>
          <p:cNvPr id="11" name="Imagen 10" descr="Recorte de pantalla">
            <a:extLst>
              <a:ext uri="{FF2B5EF4-FFF2-40B4-BE49-F238E27FC236}">
                <a16:creationId xmlns:a16="http://schemas.microsoft.com/office/drawing/2014/main" id="{5FE02A05-C914-4BF3-8A87-E6F91E5CD31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99334" y="5056612"/>
            <a:ext cx="6592666" cy="1629002"/>
          </a:xfrm>
          <a:prstGeom prst="rect">
            <a:avLst/>
          </a:prstGeom>
        </p:spPr>
      </p:pic>
    </p:spTree>
    <p:extLst>
      <p:ext uri="{BB962C8B-B14F-4D97-AF65-F5344CB8AC3E}">
        <p14:creationId xmlns:p14="http://schemas.microsoft.com/office/powerpoint/2010/main" val="401188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1184222" y="2531119"/>
            <a:ext cx="10208303" cy="1446550"/>
          </a:xfrm>
          <a:prstGeom prst="rect">
            <a:avLst/>
          </a:prstGeom>
          <a:noFill/>
        </p:spPr>
        <p:txBody>
          <a:bodyPr wrap="squar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pPr algn="r"/>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Programando un contrato </a:t>
            </a:r>
            <a:r>
              <a:rPr lang="es-CO" sz="4400" b="1" dirty="0" err="1">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duplex</a:t>
            </a:r>
            <a:endPar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88149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2489784"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Contratos</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4" y="1607718"/>
            <a:ext cx="10382250" cy="5016758"/>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Lenguaje de definición de esquemas XML (XSD) .</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protocolos SOAP.</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Las directivas y enlaces estipulan las condiciones exigidas para comunicarse con un servicio. (HTTP - TCP)</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4553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5089022"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Ejecución de servicio</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3" y="1607718"/>
            <a:ext cx="10359363" cy="5509200"/>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Se producen durante la operación actual del servicio</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Limitación de peticiones</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Comportamiento de error </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Personalización de procesos en tiempo de ejecución</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8725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2720617"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Mensajería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3" y="1607718"/>
            <a:ext cx="10359363" cy="3539430"/>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Compuesta por canales</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Canales de transporte (TCP , MSMQ)</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Canales de protocolo (WS-Security, WS-</a:t>
            </a:r>
            <a:r>
              <a:rPr lang="es-ES" sz="3200" dirty="0" err="1">
                <a:latin typeface="Segoe UI Light" panose="020B0502040204020203" pitchFamily="34" charset="0"/>
                <a:cs typeface="Segoe UI Light" panose="020B0502040204020203" pitchFamily="34" charset="0"/>
              </a:rPr>
              <a:t>Reliability</a:t>
            </a:r>
            <a:r>
              <a:rPr lang="es-ES" sz="3200" dirty="0">
                <a:latin typeface="Segoe UI Light" panose="020B0502040204020203" pitchFamily="34" charset="0"/>
                <a:cs typeface="Segoe UI Light" panose="020B0502040204020203" pitchFamily="34" charset="0"/>
              </a:rPr>
              <a:t>)</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41570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5908990"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Alojamiento y activación</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510358" y="2301401"/>
            <a:ext cx="10359363" cy="3046988"/>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Un servicio con host propio</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hospedar o ejecutar en un ejecutable administrado por un agente externo (IIS, WAS, COM+)</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33789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9041193"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Ciclo de vida de programación básica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832637" y="1652056"/>
            <a:ext cx="10359363" cy="590988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Definir contrato de servicio</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Implementar el contrato</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Configurar el servicio </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Hospedar el servicio </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Compilar una aplicación </a:t>
            </a:r>
          </a:p>
          <a:p>
            <a:pPr marL="457200" indent="-457200">
              <a:lnSpc>
                <a:spcPct val="150000"/>
              </a:lnSpc>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lnSpc>
                <a:spcPct val="150000"/>
              </a:lnSpc>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a:lnSpc>
                <a:spcPct val="150000"/>
              </a:lnSpc>
            </a:pPr>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60055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1006</TotalTime>
  <Words>1700</Words>
  <Application>Microsoft Office PowerPoint</Application>
  <PresentationFormat>Panorámica</PresentationFormat>
  <Paragraphs>263</Paragraphs>
  <Slides>45</Slides>
  <Notes>36</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45</vt:i4>
      </vt:variant>
    </vt:vector>
  </HeadingPairs>
  <TitlesOfParts>
    <vt:vector size="51" baseType="lpstr">
      <vt:lpstr>Arial</vt:lpstr>
      <vt:lpstr>Calibri</vt:lpstr>
      <vt:lpstr>Calibri Light</vt:lpstr>
      <vt:lpstr>Segoe UI</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Vargas MCPD</dc:creator>
  <cp:lastModifiedBy>Sergio Vargas MCPD</cp:lastModifiedBy>
  <cp:revision>59</cp:revision>
  <dcterms:created xsi:type="dcterms:W3CDTF">2017-09-01T22:04:31Z</dcterms:created>
  <dcterms:modified xsi:type="dcterms:W3CDTF">2018-06-07T02:57:35Z</dcterms:modified>
</cp:coreProperties>
</file>